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A766EA-6E7C-40C6-B5FD-2C655C8FE49C}" v="3" dt="2022-07-26T08:00:08.22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3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rga Philipp" userId="769ffa97-6c5f-4240-a241-a1391b5ba184" providerId="ADAL" clId="{EAA766EA-6E7C-40C6-B5FD-2C655C8FE49C}"/>
    <pc:docChg chg="undo custSel addSld delSld modSld">
      <pc:chgData name="Varga Philipp" userId="769ffa97-6c5f-4240-a241-a1391b5ba184" providerId="ADAL" clId="{EAA766EA-6E7C-40C6-B5FD-2C655C8FE49C}" dt="2022-07-26T08:00:33.997" v="84" actId="20577"/>
      <pc:docMkLst>
        <pc:docMk/>
      </pc:docMkLst>
      <pc:sldChg chg="modSp mod">
        <pc:chgData name="Varga Philipp" userId="769ffa97-6c5f-4240-a241-a1391b5ba184" providerId="ADAL" clId="{EAA766EA-6E7C-40C6-B5FD-2C655C8FE49C}" dt="2022-07-26T07:59:50.690" v="8" actId="27636"/>
        <pc:sldMkLst>
          <pc:docMk/>
          <pc:sldMk cId="0" sldId="258"/>
        </pc:sldMkLst>
        <pc:spChg chg="mod">
          <ac:chgData name="Varga Philipp" userId="769ffa97-6c5f-4240-a241-a1391b5ba184" providerId="ADAL" clId="{EAA766EA-6E7C-40C6-B5FD-2C655C8FE49C}" dt="2022-07-26T07:59:50.690" v="8" actId="27636"/>
          <ac:spMkLst>
            <pc:docMk/>
            <pc:sldMk cId="0" sldId="258"/>
            <ac:spMk id="129" creationId="{00000000-0000-0000-0000-000000000000}"/>
          </ac:spMkLst>
        </pc:spChg>
      </pc:sldChg>
      <pc:sldChg chg="addSp modSp add del mod">
        <pc:chgData name="Varga Philipp" userId="769ffa97-6c5f-4240-a241-a1391b5ba184" providerId="ADAL" clId="{EAA766EA-6E7C-40C6-B5FD-2C655C8FE49C}" dt="2022-07-26T08:00:33.997" v="84" actId="20577"/>
        <pc:sldMkLst>
          <pc:docMk/>
          <pc:sldMk cId="0" sldId="266"/>
        </pc:sldMkLst>
        <pc:spChg chg="add mod">
          <ac:chgData name="Varga Philipp" userId="769ffa97-6c5f-4240-a241-a1391b5ba184" providerId="ADAL" clId="{EAA766EA-6E7C-40C6-B5FD-2C655C8FE49C}" dt="2022-07-26T08:00:33.997" v="84" actId="20577"/>
          <ac:spMkLst>
            <pc:docMk/>
            <pc:sldMk cId="0" sldId="266"/>
            <ac:spMk id="4" creationId="{583112C0-10BB-5C58-6163-9139A541A93F}"/>
          </ac:spMkLst>
        </pc:spChg>
        <pc:spChg chg="mod">
          <ac:chgData name="Varga Philipp" userId="769ffa97-6c5f-4240-a241-a1391b5ba184" providerId="ADAL" clId="{EAA766EA-6E7C-40C6-B5FD-2C655C8FE49C}" dt="2022-07-26T07:57:45.777" v="2" actId="27636"/>
          <ac:spMkLst>
            <pc:docMk/>
            <pc:sldMk cId="0" sldId="266"/>
            <ac:spMk id="182" creationId="{00000000-0000-0000-0000-000000000000}"/>
          </ac:spMkLst>
        </pc:spChg>
        <pc:spChg chg="mod">
          <ac:chgData name="Varga Philipp" userId="769ffa97-6c5f-4240-a241-a1391b5ba184" providerId="ADAL" clId="{EAA766EA-6E7C-40C6-B5FD-2C655C8FE49C}" dt="2022-07-26T07:57:51.471" v="3" actId="6549"/>
          <ac:spMkLst>
            <pc:docMk/>
            <pc:sldMk cId="0" sldId="266"/>
            <ac:spMk id="183" creationId="{00000000-0000-0000-0000-000000000000}"/>
          </ac:spMkLst>
        </pc:spChg>
        <pc:picChg chg="add mod">
          <ac:chgData name="Varga Philipp" userId="769ffa97-6c5f-4240-a241-a1391b5ba184" providerId="ADAL" clId="{EAA766EA-6E7C-40C6-B5FD-2C655C8FE49C}" dt="2022-07-26T08:00:03.859" v="10"/>
          <ac:picMkLst>
            <pc:docMk/>
            <pc:sldMk cId="0" sldId="266"/>
            <ac:picMk id="3" creationId="{64CF4B7C-EFE7-B138-E06E-E605359AD4F8}"/>
          </ac:picMkLst>
        </pc:picChg>
      </pc:sldChg>
      <pc:sldChg chg="modSp mod">
        <pc:chgData name="Varga Philipp" userId="769ffa97-6c5f-4240-a241-a1391b5ba184" providerId="ADAL" clId="{EAA766EA-6E7C-40C6-B5FD-2C655C8FE49C}" dt="2022-07-26T07:59:50.620" v="5" actId="27636"/>
        <pc:sldMkLst>
          <pc:docMk/>
          <pc:sldMk cId="0" sldId="268"/>
        </pc:sldMkLst>
        <pc:spChg chg="mod">
          <ac:chgData name="Varga Philipp" userId="769ffa97-6c5f-4240-a241-a1391b5ba184" providerId="ADAL" clId="{EAA766EA-6E7C-40C6-B5FD-2C655C8FE49C}" dt="2022-07-26T07:59:50.620" v="5" actId="27636"/>
          <ac:spMkLst>
            <pc:docMk/>
            <pc:sldMk cId="0" sldId="268"/>
            <ac:spMk id="189" creationId="{00000000-0000-0000-0000-000000000000}"/>
          </ac:spMkLst>
        </pc:spChg>
      </pc:sldChg>
      <pc:sldChg chg="modSp mod">
        <pc:chgData name="Varga Philipp" userId="769ffa97-6c5f-4240-a241-a1391b5ba184" providerId="ADAL" clId="{EAA766EA-6E7C-40C6-B5FD-2C655C8FE49C}" dt="2022-07-26T07:59:50.659" v="6" actId="27636"/>
        <pc:sldMkLst>
          <pc:docMk/>
          <pc:sldMk cId="0" sldId="269"/>
        </pc:sldMkLst>
        <pc:spChg chg="mod">
          <ac:chgData name="Varga Philipp" userId="769ffa97-6c5f-4240-a241-a1391b5ba184" providerId="ADAL" clId="{EAA766EA-6E7C-40C6-B5FD-2C655C8FE49C}" dt="2022-07-26T07:59:50.659" v="6" actId="27636"/>
          <ac:spMkLst>
            <pc:docMk/>
            <pc:sldMk cId="0" sldId="269"/>
            <ac:spMk id="192" creationId="{00000000-0000-0000-0000-000000000000}"/>
          </ac:spMkLst>
        </pc:spChg>
      </pc:sldChg>
      <pc:sldChg chg="modSp mod">
        <pc:chgData name="Varga Philipp" userId="769ffa97-6c5f-4240-a241-a1391b5ba184" providerId="ADAL" clId="{EAA766EA-6E7C-40C6-B5FD-2C655C8FE49C}" dt="2022-07-26T07:59:50.683" v="7" actId="27636"/>
        <pc:sldMkLst>
          <pc:docMk/>
          <pc:sldMk cId="0" sldId="270"/>
        </pc:sldMkLst>
        <pc:spChg chg="mod">
          <ac:chgData name="Varga Philipp" userId="769ffa97-6c5f-4240-a241-a1391b5ba184" providerId="ADAL" clId="{EAA766EA-6E7C-40C6-B5FD-2C655C8FE49C}" dt="2022-07-26T07:59:50.683" v="7" actId="27636"/>
          <ac:spMkLst>
            <pc:docMk/>
            <pc:sldMk cId="0" sldId="270"/>
            <ac:spMk id="19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12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  <a:effectLst>
                  <a:outerShdw blurRad="50800" dist="25400" dir="5400000" rotWithShape="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04900" y="758938"/>
            <a:ext cx="10795000" cy="5943601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654800" y="419100"/>
            <a:ext cx="5588000" cy="864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 algn="l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654800" y="2374900"/>
            <a:ext cx="5588000" cy="68072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626100"/>
            <a:ext cx="5588000" cy="3441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14"/>
          </p:nvPr>
        </p:nvSpPr>
        <p:spPr>
          <a:xfrm>
            <a:off x="6680200" y="419100"/>
            <a:ext cx="5588000" cy="49149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762000" y="419100"/>
            <a:ext cx="5588000" cy="8648700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515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igbi.net/courses/digbi-kunstliche-intelligenz/lessons/k-i-und-robotik/topics/k-i-und-robotik-podcasts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" TargetMode="External"/><Relationship Id="rId2" Type="http://schemas.openxmlformats.org/officeDocument/2006/relationships/slide" Target="slide1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bookcreator.com/" TargetMode="External"/><Relationship Id="rId5" Type="http://schemas.openxmlformats.org/officeDocument/2006/relationships/hyperlink" Target="https://padlet.com/my/dashboard" TargetMode="External"/><Relationship Id="rId4" Type="http://schemas.openxmlformats.org/officeDocument/2006/relationships/hyperlink" Target="https://spark.adobe.com/about/pag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Uncanny_Valley" TargetMode="External"/><Relationship Id="rId3" Type="http://schemas.openxmlformats.org/officeDocument/2006/relationships/hyperlink" Target="http://www.planet-wissen.de/technik/computer_und_roboter/kuenstliche_intelligenz/index.html" TargetMode="External"/><Relationship Id="rId7" Type="http://schemas.openxmlformats.org/officeDocument/2006/relationships/hyperlink" Target="https://www.pcwelt.de/a/ai-bedroht-menschheit-elon-musk-warnt-vor-toetenden-robotern,3447436" TargetMode="External"/><Relationship Id="rId2" Type="http://schemas.openxmlformats.org/officeDocument/2006/relationships/hyperlink" Target="http://www.planet-wissen.de/technik/computer_und_roboter/roboter_mechanische_helfer/index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wired.de/collection/life/zukunft-der-arbeit-werden-roboter-den-menschen-die-jobs-wegnehmen" TargetMode="External"/><Relationship Id="rId5" Type="http://schemas.openxmlformats.org/officeDocument/2006/relationships/hyperlink" Target="https://futurezone.at/science/roboter-uebernehmen-mehr-jobs-das-ende-der-arbeit/192.801.287" TargetMode="External"/><Relationship Id="rId4" Type="http://schemas.openxmlformats.org/officeDocument/2006/relationships/hyperlink" Target="http://www.sueddeutsche.de/karriere/zukunft-der-arbeit-roboter-uebernehmen-sie-1.2807971" TargetMode="External"/><Relationship Id="rId9" Type="http://schemas.openxmlformats.org/officeDocument/2006/relationships/hyperlink" Target="https://motherboard.vice.com/de/article/8q8y5v/knietief-im-uncanny-valley-diese-zehn-androiden-sind-euer-schlimmster-albtraum-55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4.0/deed.de" TargetMode="External"/><Relationship Id="rId4" Type="http://schemas.openxmlformats.org/officeDocument/2006/relationships/hyperlink" Target="http://www.oe1macht.schul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ixabay.com/p-2701310/?no_redirect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hyperlink" Target="http://www.oe1macht.schule/sendung/kuenstliche-intelligenz-und-robotik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eens-629046_1920.jpg" descr="teens-629046_1920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8705" b="870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0" name="Künstliche Intelligenz und Robot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5440">
                <a:effectLst>
                  <a:outerShdw blurRad="43180" dist="21590" dir="5400000" rotWithShape="0">
                    <a:srgbClr val="000000"/>
                  </a:outerShdw>
                </a:effectLst>
              </a:defRPr>
            </a:lvl1pPr>
          </a:lstStyle>
          <a:p>
            <a:r>
              <a:t>Künstliche Intelligenz und Robotik</a:t>
            </a:r>
          </a:p>
        </p:txBody>
      </p:sp>
      <p:sp>
        <p:nvSpPr>
          <p:cNvPr id="121" name="Unterrichtsunterlag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Unterrichtsunterlage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"/>
          <p:cNvGrpSpPr/>
          <p:nvPr/>
        </p:nvGrpSpPr>
        <p:grpSpPr>
          <a:xfrm>
            <a:off x="1104900" y="519707"/>
            <a:ext cx="10795000" cy="1905001"/>
            <a:chOff x="0" y="0"/>
            <a:chExt cx="10795000" cy="1905000"/>
          </a:xfrm>
        </p:grpSpPr>
        <p:sp>
          <p:nvSpPr>
            <p:cNvPr id="173" name="Rectangle"/>
            <p:cNvSpPr/>
            <p:nvPr/>
          </p:nvSpPr>
          <p:spPr>
            <a:xfrm>
              <a:off x="0" y="0"/>
              <a:ext cx="10795000" cy="19050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4" name="Welche technische Hürden müssen überwunden werden, um menschen-ähnliche Maschinen zu bauen?"/>
            <p:cNvSpPr txBox="1"/>
            <p:nvPr/>
          </p:nvSpPr>
          <p:spPr>
            <a:xfrm>
              <a:off x="264620" y="475057"/>
              <a:ext cx="10170646" cy="954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3200"/>
                </a:spcBef>
                <a:defRPr sz="2800"/>
              </a:lvl1pPr>
            </a:lstStyle>
            <a:p>
              <a:r>
                <a:t>Welche technische Hürden müssen überwunden werden, um menschen-ähnliche Maschinen zu bauen?</a:t>
              </a:r>
            </a:p>
          </p:txBody>
        </p:sp>
      </p:grpSp>
      <p:grpSp>
        <p:nvGrpSpPr>
          <p:cNvPr id="178" name="Group"/>
          <p:cNvGrpSpPr/>
          <p:nvPr/>
        </p:nvGrpSpPr>
        <p:grpSpPr>
          <a:xfrm>
            <a:off x="1104900" y="519707"/>
            <a:ext cx="10795000" cy="1905001"/>
            <a:chOff x="0" y="0"/>
            <a:chExt cx="10795000" cy="1905000"/>
          </a:xfrm>
        </p:grpSpPr>
        <p:sp>
          <p:nvSpPr>
            <p:cNvPr id="176" name="Rectangle"/>
            <p:cNvSpPr/>
            <p:nvPr/>
          </p:nvSpPr>
          <p:spPr>
            <a:xfrm>
              <a:off x="0" y="0"/>
              <a:ext cx="10795000" cy="19050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77" name="Künstliche Intelligenz: müssen die Maschinen immer “gewinnen”?"/>
            <p:cNvSpPr txBox="1"/>
            <p:nvPr/>
          </p:nvSpPr>
          <p:spPr>
            <a:xfrm>
              <a:off x="340858" y="475057"/>
              <a:ext cx="10113284" cy="954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3200"/>
                </a:spcBef>
                <a:defRPr sz="2800"/>
              </a:lvl1pPr>
            </a:lstStyle>
            <a:p>
              <a:r>
                <a:rPr dirty="0" err="1"/>
                <a:t>Künstliche</a:t>
              </a:r>
              <a:r>
                <a:rPr dirty="0"/>
                <a:t> </a:t>
              </a:r>
              <a:r>
                <a:rPr dirty="0" err="1"/>
                <a:t>Intelligenz</a:t>
              </a:r>
              <a:r>
                <a:rPr dirty="0"/>
                <a:t>: </a:t>
              </a:r>
              <a:r>
                <a:rPr dirty="0" err="1"/>
                <a:t>müssen</a:t>
              </a:r>
              <a:r>
                <a:rPr dirty="0"/>
                <a:t> die </a:t>
              </a:r>
              <a:r>
                <a:rPr dirty="0" err="1"/>
                <a:t>Maschinen</a:t>
              </a:r>
              <a:r>
                <a:rPr dirty="0"/>
                <a:t> </a:t>
              </a:r>
              <a:r>
                <a:rPr dirty="0" err="1"/>
                <a:t>immer</a:t>
              </a:r>
              <a:r>
                <a:rPr dirty="0"/>
                <a:t> “</a:t>
              </a:r>
              <a:r>
                <a:rPr dirty="0" err="1"/>
                <a:t>gewinnen</a:t>
              </a:r>
              <a:r>
                <a:rPr dirty="0"/>
                <a:t>”?</a:t>
              </a:r>
            </a:p>
          </p:txBody>
        </p:sp>
      </p:grpSp>
      <p:sp>
        <p:nvSpPr>
          <p:cNvPr id="179" name="Teil 2 und 4 der Sendereihe auf Ö1 anhören"/>
          <p:cNvSpPr txBox="1"/>
          <p:nvPr/>
        </p:nvSpPr>
        <p:spPr>
          <a:xfrm>
            <a:off x="1652549" y="8470205"/>
            <a:ext cx="9699702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4" action="ppaction://hlinksldjump"/>
              </a:defRPr>
            </a:lvl1pPr>
          </a:lstStyle>
          <a:p>
            <a:pPr>
              <a:defRPr u="none"/>
            </a:pPr>
            <a:r>
              <a:rPr u="sng" dirty="0">
                <a:hlinkClick r:id="rId4" action="ppaction://hlinksldjump"/>
              </a:rPr>
              <a:t>Teil 2 und 4 der </a:t>
            </a:r>
            <a:r>
              <a:rPr u="sng" dirty="0" err="1">
                <a:hlinkClick r:id="rId4" action="ppaction://hlinksldjump"/>
              </a:rPr>
              <a:t>Sendereihe</a:t>
            </a:r>
            <a:r>
              <a:rPr u="sng" dirty="0">
                <a:hlinkClick r:id="rId4" action="ppaction://hlinksldjump"/>
              </a:rPr>
              <a:t> auf Ö1 </a:t>
            </a:r>
            <a:r>
              <a:rPr u="sng" dirty="0" err="1">
                <a:hlinkClick r:id="rId4" action="ppaction://hlinksldjump"/>
              </a:rPr>
              <a:t>anhören</a:t>
            </a:r>
            <a:endParaRPr u="sng" dirty="0">
              <a:hlinkClick r:id="rId4" action="ppaction://hlinksldjump"/>
            </a:endParaRPr>
          </a:p>
        </p:txBody>
      </p:sp>
      <p:sp>
        <p:nvSpPr>
          <p:cNvPr id="180" name="Group"/>
          <p:cNvSpPr txBox="1"/>
          <p:nvPr/>
        </p:nvSpPr>
        <p:spPr>
          <a:xfrm>
            <a:off x="1108798" y="3256617"/>
            <a:ext cx="10787204" cy="4381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l">
              <a:defRPr sz="2800"/>
            </a:pPr>
            <a:r>
              <a:rPr dirty="0"/>
              <a:t>Wie </a:t>
            </a:r>
            <a:r>
              <a:rPr dirty="0" err="1"/>
              <a:t>haben</a:t>
            </a:r>
            <a:r>
              <a:rPr dirty="0"/>
              <a:t> </a:t>
            </a:r>
            <a:r>
              <a:rPr dirty="0" err="1"/>
              <a:t>Roboter</a:t>
            </a:r>
            <a:r>
              <a:rPr dirty="0"/>
              <a:t> (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programmierte</a:t>
            </a:r>
            <a:r>
              <a:rPr dirty="0"/>
              <a:t> </a:t>
            </a:r>
            <a:r>
              <a:rPr dirty="0" err="1"/>
              <a:t>Maschinen</a:t>
            </a:r>
            <a:r>
              <a:rPr dirty="0"/>
              <a:t>) Menschen in der </a:t>
            </a:r>
            <a:r>
              <a:rPr dirty="0" err="1"/>
              <a:t>Vergangenheit</a:t>
            </a:r>
            <a:r>
              <a:rPr dirty="0"/>
              <a:t> “</a:t>
            </a:r>
            <a:r>
              <a:rPr dirty="0" err="1"/>
              <a:t>geschlagen</a:t>
            </a:r>
            <a:r>
              <a:rPr dirty="0"/>
              <a:t>”?</a:t>
            </a:r>
          </a:p>
          <a:p>
            <a:pPr algn="l">
              <a:defRPr sz="2800"/>
            </a:pPr>
            <a:br>
              <a:rPr dirty="0"/>
            </a:br>
            <a:r>
              <a:rPr dirty="0"/>
              <a:t>Wie “intelligent” </a:t>
            </a:r>
            <a:r>
              <a:rPr dirty="0" err="1"/>
              <a:t>können</a:t>
            </a:r>
            <a:r>
              <a:rPr dirty="0"/>
              <a:t> </a:t>
            </a:r>
            <a:r>
              <a:rPr dirty="0" err="1"/>
              <a:t>Maschinen</a:t>
            </a:r>
            <a:r>
              <a:rPr dirty="0"/>
              <a:t> </a:t>
            </a:r>
            <a:r>
              <a:rPr dirty="0" err="1"/>
              <a:t>werden</a:t>
            </a:r>
            <a:r>
              <a:rPr dirty="0"/>
              <a:t>?</a:t>
            </a:r>
          </a:p>
          <a:p>
            <a:pPr algn="l">
              <a:defRPr sz="2800"/>
            </a:pPr>
            <a:endParaRPr dirty="0"/>
          </a:p>
          <a:p>
            <a:pPr algn="l">
              <a:defRPr sz="2800"/>
            </a:pPr>
            <a:r>
              <a:rPr dirty="0" err="1"/>
              <a:t>Warum</a:t>
            </a:r>
            <a:r>
              <a:rPr dirty="0"/>
              <a:t> </a:t>
            </a:r>
            <a:r>
              <a:rPr dirty="0" err="1"/>
              <a:t>ist</a:t>
            </a:r>
            <a:r>
              <a:rPr dirty="0"/>
              <a:t> es </a:t>
            </a:r>
            <a:r>
              <a:rPr dirty="0" err="1"/>
              <a:t>schwierig</a:t>
            </a:r>
            <a:r>
              <a:rPr dirty="0"/>
              <a:t>, </a:t>
            </a:r>
            <a:r>
              <a:rPr dirty="0" err="1"/>
              <a:t>künstliche</a:t>
            </a:r>
            <a:r>
              <a:rPr dirty="0"/>
              <a:t> </a:t>
            </a:r>
            <a:r>
              <a:rPr dirty="0" err="1"/>
              <a:t>Intelligenz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definieren</a:t>
            </a:r>
            <a:r>
              <a:rPr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Ö1 Sendungen: Künstliche Intelligenz und Robotik"/>
          <p:cNvSpPr txBox="1">
            <a:spLocks noGrp="1"/>
          </p:cNvSpPr>
          <p:nvPr>
            <p:ph type="title"/>
          </p:nvPr>
        </p:nvSpPr>
        <p:spPr>
          <a:xfrm>
            <a:off x="279400" y="202604"/>
            <a:ext cx="12446000" cy="88401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55675">
              <a:defRPr sz="4055">
                <a:effectLst>
                  <a:outerShdw blurRad="39624" dist="19812" dir="5400000" rotWithShape="0">
                    <a:srgbClr val="000000"/>
                  </a:outerShdw>
                </a:effectLst>
              </a:defRPr>
            </a:lvl1pPr>
          </a:lstStyle>
          <a:p>
            <a:r>
              <a:t>Ö1 Sendungen: Künstliche Intelligenz und Robotik</a:t>
            </a:r>
          </a:p>
        </p:txBody>
      </p:sp>
      <p:sp>
        <p:nvSpPr>
          <p:cNvPr id="183" name="Teil 1 http://apasfftp1.apa.at/oe1/internat/0001D031.MP3 (4”47)…"/>
          <p:cNvSpPr txBox="1"/>
          <p:nvPr/>
        </p:nvSpPr>
        <p:spPr>
          <a:xfrm>
            <a:off x="279400" y="2574098"/>
            <a:ext cx="12446000" cy="417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algn="l" defTabSz="262889">
              <a:defRPr sz="2880">
                <a:solidFill>
                  <a:srgbClr val="FFFFFF"/>
                </a:solidFill>
                <a:effectLst>
                  <a:outerShdw blurRad="22860" dist="11430" dir="5400000" rotWithShape="0">
                    <a:srgbClr val="000000"/>
                  </a:outerShdw>
                </a:effectLst>
              </a:defRPr>
            </a:pPr>
            <a:endParaRPr dirty="0"/>
          </a:p>
        </p:txBody>
      </p:sp>
      <p:pic>
        <p:nvPicPr>
          <p:cNvPr id="3" name="Grafik 2">
            <a:hlinkClick r:id="rId2"/>
            <a:extLst>
              <a:ext uri="{FF2B5EF4-FFF2-40B4-BE49-F238E27FC236}">
                <a16:creationId xmlns:a16="http://schemas.microsoft.com/office/drawing/2014/main" id="{64CF4B7C-EFE7-B138-E06E-E605359AD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29" y="2574098"/>
            <a:ext cx="3533742" cy="470705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83112C0-10BB-5C58-6163-9139A541A93F}"/>
              </a:ext>
            </a:extLst>
          </p:cNvPr>
          <p:cNvSpPr txBox="1"/>
          <p:nvPr/>
        </p:nvSpPr>
        <p:spPr>
          <a:xfrm>
            <a:off x="1091425" y="7403185"/>
            <a:ext cx="1000915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000" b="0" i="0" u="none" strike="noStrike" cap="none" spc="0" normalizeH="0" baseline="0" dirty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Klicke auf die </a:t>
            </a:r>
            <a:r>
              <a:rPr kumimoji="0" lang="de-DE" sz="3000" b="0" i="0" u="none" strike="noStrike" cap="none" spc="0" normalizeH="0" baseline="0" dirty="0" err="1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digbi</a:t>
            </a:r>
            <a:r>
              <a:rPr kumimoji="0" lang="de-DE" sz="3000" b="0" i="0" u="none" strike="noStrike" cap="none" spc="0" normalizeH="0" baseline="0" dirty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-Eule, um zu den </a:t>
            </a:r>
            <a:r>
              <a:rPr kumimoji="0" lang="de-DE" sz="3000" b="0" i="0" u="none" strike="noStrike" cap="none" spc="0" normalizeH="0" baseline="0" dirty="0" err="1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Podcats</a:t>
            </a:r>
            <a:r>
              <a:rPr kumimoji="0" lang="de-DE" sz="3000" b="0" i="0" u="none" strike="noStrike" cap="none" spc="0" normalizeH="0" baseline="0" dirty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zu gelangen.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"/>
          <p:cNvSpPr txBox="1"/>
          <p:nvPr/>
        </p:nvSpPr>
        <p:spPr>
          <a:xfrm>
            <a:off x="6378168" y="8470205"/>
            <a:ext cx="248464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action="ppaction://hlinksldjump"/>
              </a:defRPr>
            </a:lvl1pPr>
          </a:lstStyle>
          <a:p>
            <a:pPr>
              <a:defRPr u="none"/>
            </a:pPr>
            <a:r>
              <a:rPr u="sng">
                <a:hlinkClick r:id="rId2" action="ppaction://hlinksldjump"/>
              </a:rPr>
              <a:t> </a:t>
            </a:r>
          </a:p>
        </p:txBody>
      </p:sp>
      <p:sp>
        <p:nvSpPr>
          <p:cNvPr id="186" name="Du kannst das Medium selbst wählen, z. B.  eine Präsentation mit Prezi, oder Adobe Spark Page, eine Padlet-Seite oder ein Online-Ebook mit Book Creator."/>
          <p:cNvSpPr txBox="1"/>
          <p:nvPr/>
        </p:nvSpPr>
        <p:spPr>
          <a:xfrm>
            <a:off x="1108798" y="2953659"/>
            <a:ext cx="10787204" cy="24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Du kannst das Medium selbst wählen, z. B. </a:t>
            </a:r>
            <a:br/>
            <a:r>
              <a:t>eine Präsentation mit </a:t>
            </a:r>
            <a:r>
              <a:rPr u="sng">
                <a:hlinkClick r:id="rId3"/>
              </a:rPr>
              <a:t>Prezi,</a:t>
            </a:r>
            <a:r>
              <a:t> oder </a:t>
            </a:r>
            <a:r>
              <a:rPr u="sng">
                <a:hlinkClick r:id="rId4"/>
              </a:rPr>
              <a:t>Adobe Spark Page</a:t>
            </a:r>
            <a:r>
              <a:t>, eine </a:t>
            </a:r>
            <a:r>
              <a:rPr u="sng">
                <a:hlinkClick r:id="rId5"/>
              </a:rPr>
              <a:t>Padlet-Seite</a:t>
            </a:r>
            <a:r>
              <a:t> oder ein Online-Ebook mit </a:t>
            </a:r>
            <a:r>
              <a:rPr u="sng">
                <a:hlinkClick r:id="rId6"/>
              </a:rPr>
              <a:t>Book Creator</a:t>
            </a:r>
            <a:r>
              <a:t>. </a:t>
            </a:r>
          </a:p>
        </p:txBody>
      </p:sp>
      <p:sp>
        <p:nvSpPr>
          <p:cNvPr id="187" name="Die Quellen der Bilder müssen stets mit Link angegeben werden. Der Begleittext muss selbst geschrieben werden."/>
          <p:cNvSpPr txBox="1"/>
          <p:nvPr/>
        </p:nvSpPr>
        <p:spPr>
          <a:xfrm>
            <a:off x="1108798" y="5691903"/>
            <a:ext cx="10787204" cy="184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r>
              <a:t>Die Quellen der Bilder müssen stets mit Link angegeben werden. Der Begleittext muss selbst geschrieben werden. 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orschen, Recherchieren, Schreiben"/>
          <p:cNvSpPr txBox="1">
            <a:spLocks noGrp="1"/>
          </p:cNvSpPr>
          <p:nvPr>
            <p:ph type="title"/>
          </p:nvPr>
        </p:nvSpPr>
        <p:spPr>
          <a:xfrm>
            <a:off x="279400" y="202604"/>
            <a:ext cx="12446000" cy="88401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78358">
              <a:defRPr sz="5148">
                <a:effectLst>
                  <a:outerShdw blurRad="50292" dist="25146" dir="5400000" rotWithShape="0">
                    <a:srgbClr val="000000"/>
                  </a:outerShdw>
                </a:effectLst>
              </a:defRPr>
            </a:lvl1pPr>
          </a:lstStyle>
          <a:p>
            <a:r>
              <a:t>Forschen, Recherchieren, Schreiben</a:t>
            </a:r>
          </a:p>
        </p:txBody>
      </p:sp>
      <p:sp>
        <p:nvSpPr>
          <p:cNvPr id="190" name="Suchmaschinen gezielt einsetzen.…"/>
          <p:cNvSpPr txBox="1"/>
          <p:nvPr/>
        </p:nvSpPr>
        <p:spPr>
          <a:xfrm>
            <a:off x="279400" y="1610883"/>
            <a:ext cx="12446000" cy="6771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marL="788894" indent="-788894" algn="l" defTabSz="385572">
              <a:buSzPct val="100000"/>
              <a:buAutoNum type="arabicPeriod"/>
              <a:defRPr sz="4224">
                <a:solidFill>
                  <a:srgbClr val="FFFFFF"/>
                </a:solidFill>
                <a:effectLst>
                  <a:outerShdw blurRad="33528" dist="16764" dir="5400000" rotWithShape="0">
                    <a:srgbClr val="000000"/>
                  </a:outerShdw>
                </a:effectLst>
              </a:defRPr>
            </a:pPr>
            <a:r>
              <a:t>Suchmaschinen gezielt einsetzen. </a:t>
            </a:r>
          </a:p>
          <a:p>
            <a:pPr marL="788894" indent="-788894" algn="l" defTabSz="385572">
              <a:buSzPct val="100000"/>
              <a:buAutoNum type="arabicPeriod"/>
              <a:defRPr sz="4224">
                <a:solidFill>
                  <a:srgbClr val="FFFFFF"/>
                </a:solidFill>
                <a:effectLst>
                  <a:outerShdw blurRad="33528" dist="16764" dir="5400000" rotWithShape="0">
                    <a:srgbClr val="000000"/>
                  </a:outerShdw>
                </a:effectLst>
              </a:defRPr>
            </a:pPr>
            <a:r>
              <a:t>Links und Quellen sammeln.</a:t>
            </a:r>
          </a:p>
          <a:p>
            <a:pPr marL="788894" indent="-788894" algn="l" defTabSz="385572">
              <a:buSzPct val="100000"/>
              <a:buAutoNum type="arabicPeriod"/>
              <a:defRPr sz="4224">
                <a:solidFill>
                  <a:srgbClr val="FFFFFF"/>
                </a:solidFill>
                <a:effectLst>
                  <a:outerShdw blurRad="33528" dist="16764" dir="5400000" rotWithShape="0">
                    <a:srgbClr val="000000"/>
                  </a:outerShdw>
                </a:effectLst>
              </a:defRPr>
            </a:pPr>
            <a:r>
              <a:t>Alternative Quellen (mit Hashtag) besuchen.</a:t>
            </a:r>
          </a:p>
          <a:p>
            <a:pPr marL="788894" indent="-788894" algn="l" defTabSz="385572">
              <a:buSzPct val="100000"/>
              <a:buAutoNum type="arabicPeriod"/>
              <a:defRPr sz="4224">
                <a:solidFill>
                  <a:srgbClr val="FFFFFF"/>
                </a:solidFill>
                <a:effectLst>
                  <a:outerShdw blurRad="33528" dist="16764" dir="5400000" rotWithShape="0">
                    <a:srgbClr val="000000"/>
                  </a:outerShdw>
                </a:effectLst>
              </a:defRPr>
            </a:pPr>
            <a:r>
              <a:t>Bilder und Videos suchen.</a:t>
            </a:r>
          </a:p>
          <a:p>
            <a:pPr marL="788894" indent="-788894" algn="l" defTabSz="385572">
              <a:buSzPct val="100000"/>
              <a:buAutoNum type="arabicPeriod"/>
              <a:defRPr sz="4224">
                <a:solidFill>
                  <a:srgbClr val="FFFFFF"/>
                </a:solidFill>
                <a:effectLst>
                  <a:outerShdw blurRad="33528" dist="16764" dir="5400000" rotWithShape="0">
                    <a:srgbClr val="000000"/>
                  </a:outerShdw>
                </a:effectLst>
              </a:defRPr>
            </a:pPr>
            <a:r>
              <a:t>Experten/Expertinnen/Lehrpersonen befragen. </a:t>
            </a:r>
          </a:p>
          <a:p>
            <a:pPr marL="788894" indent="-788894" algn="l" defTabSz="385572">
              <a:buSzPct val="100000"/>
              <a:buAutoNum type="arabicPeriod"/>
              <a:defRPr sz="4224">
                <a:solidFill>
                  <a:srgbClr val="FFFFFF"/>
                </a:solidFill>
                <a:effectLst>
                  <a:outerShdw blurRad="33528" dist="16764" dir="5400000" rotWithShape="0">
                    <a:srgbClr val="000000"/>
                  </a:outerShdw>
                </a:effectLst>
              </a:defRPr>
            </a:pPr>
            <a:r>
              <a:t>Notizen machen.</a:t>
            </a:r>
          </a:p>
          <a:p>
            <a:pPr marL="788894" indent="-788894" algn="l" defTabSz="385572">
              <a:buSzPct val="100000"/>
              <a:buAutoNum type="arabicPeriod"/>
              <a:defRPr sz="4224">
                <a:solidFill>
                  <a:srgbClr val="FFFFFF"/>
                </a:solidFill>
                <a:effectLst>
                  <a:outerShdw blurRad="33528" dist="16764" dir="5400000" rotWithShape="0">
                    <a:srgbClr val="000000"/>
                  </a:outerShdw>
                </a:effectLst>
              </a:defRPr>
            </a:pPr>
            <a:r>
              <a:t>Entwurf schreiben.</a:t>
            </a:r>
          </a:p>
          <a:p>
            <a:pPr marL="788894" indent="-788894" algn="l" defTabSz="385572">
              <a:buSzPct val="100000"/>
              <a:buAutoNum type="arabicPeriod"/>
              <a:defRPr sz="4224">
                <a:solidFill>
                  <a:srgbClr val="FFFFFF"/>
                </a:solidFill>
                <a:effectLst>
                  <a:outerShdw blurRad="33528" dist="16764" dir="5400000" rotWithShape="0">
                    <a:srgbClr val="000000"/>
                  </a:outerShdw>
                </a:effectLst>
              </a:defRPr>
            </a:pPr>
            <a:r>
              <a:t>Korrekturlesen lassen.</a:t>
            </a:r>
          </a:p>
          <a:p>
            <a:pPr marL="788894" indent="-788894" algn="l" defTabSz="385572">
              <a:buSzPct val="100000"/>
              <a:buAutoNum type="arabicPeriod"/>
              <a:defRPr sz="4224">
                <a:solidFill>
                  <a:srgbClr val="FFFFFF"/>
                </a:solidFill>
                <a:effectLst>
                  <a:outerShdw blurRad="33528" dist="16764" dir="5400000" rotWithShape="0">
                    <a:srgbClr val="000000"/>
                  </a:outerShdw>
                </a:effectLst>
              </a:defRPr>
            </a:pPr>
            <a:r>
              <a:t>Finalversion verfassen.</a:t>
            </a:r>
          </a:p>
          <a:p>
            <a:pPr marL="788894" indent="-788894" algn="l" defTabSz="385572">
              <a:buSzPct val="100000"/>
              <a:buAutoNum type="arabicPeriod"/>
              <a:defRPr sz="4224">
                <a:solidFill>
                  <a:srgbClr val="FFFFFF"/>
                </a:solidFill>
                <a:effectLst>
                  <a:outerShdw blurRad="33528" dist="16764" dir="5400000" rotWithShape="0">
                    <a:srgbClr val="000000"/>
                  </a:outerShdw>
                </a:effectLst>
              </a:defRPr>
            </a:pPr>
            <a:r>
              <a:t>Rechtschreibprüfung durchführen.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pannend präsentieren …"/>
          <p:cNvSpPr txBox="1">
            <a:spLocks noGrp="1"/>
          </p:cNvSpPr>
          <p:nvPr>
            <p:ph type="title"/>
          </p:nvPr>
        </p:nvSpPr>
        <p:spPr>
          <a:xfrm>
            <a:off x="279400" y="202604"/>
            <a:ext cx="12446000" cy="88401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78358">
              <a:defRPr sz="5148">
                <a:effectLst>
                  <a:outerShdw blurRad="50292" dist="25146" dir="5400000" rotWithShape="0">
                    <a:srgbClr val="000000"/>
                  </a:outerShdw>
                </a:effectLst>
              </a:defRPr>
            </a:lvl1pPr>
          </a:lstStyle>
          <a:p>
            <a:r>
              <a:t>Spannend präsentieren … </a:t>
            </a:r>
          </a:p>
        </p:txBody>
      </p:sp>
      <p:sp>
        <p:nvSpPr>
          <p:cNvPr id="193" name="Pro Folie e i n e n Gedanken darstellen…"/>
          <p:cNvSpPr txBox="1"/>
          <p:nvPr/>
        </p:nvSpPr>
        <p:spPr>
          <a:xfrm>
            <a:off x="279400" y="1610883"/>
            <a:ext cx="12446000" cy="6771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marL="776941" indent="-776941" algn="l" defTabSz="379729">
              <a:buSzPct val="100000"/>
              <a:buAutoNum type="arabicPeriod"/>
              <a:defRPr sz="4160">
                <a:solidFill>
                  <a:srgbClr val="FFFFFF"/>
                </a:solidFill>
                <a:effectLst>
                  <a:outerShdw blurRad="33020" dist="16510" dir="5400000" rotWithShape="0">
                    <a:srgbClr val="000000"/>
                  </a:outerShdw>
                </a:effectLst>
              </a:defRPr>
            </a:pPr>
            <a:r>
              <a:t>Pro Folie e i n e n Gedanken darstellen </a:t>
            </a:r>
          </a:p>
          <a:p>
            <a:pPr marL="776941" indent="-776941" algn="l" defTabSz="379729">
              <a:buSzPct val="100000"/>
              <a:buAutoNum type="arabicPeriod"/>
              <a:defRPr sz="4160">
                <a:solidFill>
                  <a:srgbClr val="FFFFFF"/>
                </a:solidFill>
                <a:effectLst>
                  <a:outerShdw blurRad="33020" dist="16510" dir="5400000" rotWithShape="0">
                    <a:srgbClr val="000000"/>
                  </a:outerShdw>
                </a:effectLst>
              </a:defRPr>
            </a:pPr>
            <a:r>
              <a:t>Pro Folie e i n Bild einfügen</a:t>
            </a:r>
          </a:p>
          <a:p>
            <a:pPr marL="776941" indent="-776941" algn="l" defTabSz="379729">
              <a:buSzPct val="100000"/>
              <a:buAutoNum type="arabicPeriod"/>
              <a:defRPr sz="4160">
                <a:solidFill>
                  <a:srgbClr val="FFFFFF"/>
                </a:solidFill>
                <a:effectLst>
                  <a:outerShdw blurRad="33020" dist="16510" dir="5400000" rotWithShape="0">
                    <a:srgbClr val="000000"/>
                  </a:outerShdw>
                </a:effectLst>
              </a:defRPr>
            </a:pPr>
            <a:r>
              <a:t>Quellen angeben und verlinken</a:t>
            </a:r>
          </a:p>
          <a:p>
            <a:pPr marL="776941" indent="-776941" algn="l" defTabSz="379729">
              <a:buSzPct val="100000"/>
              <a:buAutoNum type="arabicPeriod"/>
              <a:defRPr sz="4160">
                <a:solidFill>
                  <a:srgbClr val="FFFFFF"/>
                </a:solidFill>
                <a:effectLst>
                  <a:outerShdw blurRad="33020" dist="16510" dir="5400000" rotWithShape="0">
                    <a:srgbClr val="000000"/>
                  </a:outerShdw>
                </a:effectLst>
              </a:defRPr>
            </a:pPr>
            <a:r>
              <a:t>Sparsame Animationen und Übergänge nutzen</a:t>
            </a:r>
          </a:p>
          <a:p>
            <a:pPr marL="776941" indent="-776941" algn="l" defTabSz="379729">
              <a:buSzPct val="100000"/>
              <a:buAutoNum type="arabicPeriod"/>
              <a:defRPr sz="4160">
                <a:solidFill>
                  <a:srgbClr val="FFFFFF"/>
                </a:solidFill>
                <a:effectLst>
                  <a:outerShdw blurRad="33020" dist="16510" dir="5400000" rotWithShape="0">
                    <a:srgbClr val="000000"/>
                  </a:outerShdw>
                </a:effectLst>
              </a:defRPr>
            </a:pPr>
            <a:r>
              <a:t>Persönliche Sicht zeigen</a:t>
            </a:r>
          </a:p>
          <a:p>
            <a:pPr marL="776941" indent="-776941" algn="l" defTabSz="379729">
              <a:buSzPct val="100000"/>
              <a:buAutoNum type="arabicPeriod"/>
              <a:defRPr sz="4160">
                <a:solidFill>
                  <a:srgbClr val="FFFFFF"/>
                </a:solidFill>
                <a:effectLst>
                  <a:outerShdw blurRad="33020" dist="16510" dir="5400000" rotWithShape="0">
                    <a:srgbClr val="000000"/>
                  </a:outerShdw>
                </a:effectLst>
              </a:defRPr>
            </a:pPr>
            <a:r>
              <a:t>Wichtiges durch Fettdruck hervorheben</a:t>
            </a:r>
          </a:p>
          <a:p>
            <a:pPr marL="776941" indent="-776941" algn="l" defTabSz="379729">
              <a:buSzPct val="100000"/>
              <a:buAutoNum type="arabicPeriod"/>
              <a:defRPr sz="4160">
                <a:solidFill>
                  <a:srgbClr val="FFFFFF"/>
                </a:solidFill>
                <a:effectLst>
                  <a:outerShdw blurRad="33020" dist="16510" dir="5400000" rotWithShape="0">
                    <a:srgbClr val="000000"/>
                  </a:outerShdw>
                </a:effectLst>
              </a:defRPr>
            </a:pPr>
            <a:r>
              <a:t>Bis 3 Aufzählungen pro Folie nutzen</a:t>
            </a:r>
          </a:p>
          <a:p>
            <a:pPr marL="776941" indent="-776941" algn="l" defTabSz="379729">
              <a:buSzPct val="100000"/>
              <a:buAutoNum type="arabicPeriod"/>
              <a:defRPr sz="4160">
                <a:solidFill>
                  <a:srgbClr val="FFFFFF"/>
                </a:solidFill>
                <a:effectLst>
                  <a:outerShdw blurRad="33020" dist="16510" dir="5400000" rotWithShape="0">
                    <a:srgbClr val="000000"/>
                  </a:outerShdw>
                </a:effectLst>
              </a:defRPr>
            </a:pPr>
            <a:r>
              <a:t>Auf 10 bis 20 Folien begrenzen</a:t>
            </a:r>
          </a:p>
          <a:p>
            <a:pPr marL="776941" indent="-776941" algn="l" defTabSz="379729">
              <a:buSzPct val="100000"/>
              <a:buAutoNum type="arabicPeriod"/>
              <a:defRPr sz="4160">
                <a:solidFill>
                  <a:srgbClr val="FFFFFF"/>
                </a:solidFill>
                <a:effectLst>
                  <a:outerShdw blurRad="33020" dist="16510" dir="5400000" rotWithShape="0">
                    <a:srgbClr val="000000"/>
                  </a:outerShdw>
                </a:effectLst>
              </a:defRPr>
            </a:pPr>
            <a:r>
              <a:t>Zitate einsetzen</a:t>
            </a:r>
          </a:p>
          <a:p>
            <a:pPr marL="776941" indent="-776941" algn="l" defTabSz="379729">
              <a:buSzPct val="100000"/>
              <a:buAutoNum type="arabicPeriod"/>
              <a:defRPr sz="4160">
                <a:solidFill>
                  <a:srgbClr val="FFFFFF"/>
                </a:solidFill>
                <a:effectLst>
                  <a:outerShdw blurRad="33020" dist="16510" dir="5400000" rotWithShape="0">
                    <a:srgbClr val="000000"/>
                  </a:outerShdw>
                </a:effectLst>
              </a:defRPr>
            </a:pPr>
            <a:r>
              <a:t>Interaktive Elemente verwenden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ssourcen:"/>
          <p:cNvSpPr txBox="1">
            <a:spLocks noGrp="1"/>
          </p:cNvSpPr>
          <p:nvPr>
            <p:ph type="title"/>
          </p:nvPr>
        </p:nvSpPr>
        <p:spPr>
          <a:xfrm>
            <a:off x="279400" y="202604"/>
            <a:ext cx="12446000" cy="88401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78358">
              <a:defRPr sz="5148">
                <a:effectLst>
                  <a:outerShdw blurRad="50292" dist="25146" dir="5400000" rotWithShape="0">
                    <a:srgbClr val="000000"/>
                  </a:outerShdw>
                </a:effectLst>
              </a:defRPr>
            </a:lvl1pPr>
          </a:lstStyle>
          <a:p>
            <a:r>
              <a:t>Ressourcen:</a:t>
            </a:r>
          </a:p>
        </p:txBody>
      </p:sp>
      <p:sp>
        <p:nvSpPr>
          <p:cNvPr id="196" name="Allgemein:…"/>
          <p:cNvSpPr txBox="1"/>
          <p:nvPr/>
        </p:nvSpPr>
        <p:spPr>
          <a:xfrm>
            <a:off x="379783" y="2550749"/>
            <a:ext cx="12446001" cy="7089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algn="l" defTabSz="537463">
              <a:defRPr sz="2208">
                <a:solidFill>
                  <a:srgbClr val="FFFFFF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defRPr>
            </a:pPr>
            <a:r>
              <a:t>Allgemein:  </a:t>
            </a:r>
          </a:p>
          <a:p>
            <a:pPr algn="l" defTabSz="537463">
              <a:defRPr sz="2208">
                <a:solidFill>
                  <a:srgbClr val="FFFFFF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defRPr>
            </a:pPr>
            <a:r>
              <a:rPr u="sng">
                <a:hlinkClick r:id="rId2"/>
              </a:rPr>
              <a:t>http://www.planet-wissen.de/technik/computer_und_roboter/roboter_mechanische_helfer/index.html</a:t>
            </a:r>
            <a:endParaRPr>
              <a:solidFill>
                <a:srgbClr val="000000"/>
              </a:solidFill>
            </a:endParaRPr>
          </a:p>
          <a:p>
            <a:pPr algn="l" defTabSz="537463">
              <a:defRPr sz="2208">
                <a:solidFill>
                  <a:srgbClr val="FFFFFF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defRPr>
            </a:pPr>
            <a:r>
              <a:rPr u="sng">
                <a:hlinkClick r:id="rId3"/>
              </a:rPr>
              <a:t>http://www.planet-wissen.de/technik/computer_und_roboter/kuenstliche_intelligenz/index.html</a:t>
            </a:r>
            <a:endParaRPr>
              <a:solidFill>
                <a:srgbClr val="000000"/>
              </a:solidFill>
            </a:endParaRPr>
          </a:p>
          <a:p>
            <a:pPr algn="l" defTabSz="537463">
              <a:defRPr sz="2208">
                <a:solidFill>
                  <a:srgbClr val="FFFFFF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defRPr>
            </a:pPr>
            <a:endParaRPr>
              <a:solidFill>
                <a:srgbClr val="000000"/>
              </a:solidFill>
            </a:endParaRPr>
          </a:p>
          <a:p>
            <a:pPr algn="l" defTabSz="537463">
              <a:defRPr sz="2208">
                <a:solidFill>
                  <a:srgbClr val="FFFFFF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defRPr>
            </a:pPr>
            <a:r>
              <a:t>Roboter und Jobs der Zukunft: </a:t>
            </a:r>
          </a:p>
          <a:p>
            <a:pPr algn="l" defTabSz="537463">
              <a:defRPr sz="2208">
                <a:solidFill>
                  <a:srgbClr val="FFFFFF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defRPr>
            </a:pPr>
            <a:r>
              <a:rPr u="sng">
                <a:hlinkClick r:id="rId4"/>
              </a:rPr>
              <a:t>http://www.sueddeutsche.de/karriere/zukunft-der-arbeit-roboter-uebernehmen-sie-1.2807971</a:t>
            </a:r>
            <a:endParaRPr>
              <a:solidFill>
                <a:srgbClr val="000000"/>
              </a:solidFill>
            </a:endParaRPr>
          </a:p>
          <a:p>
            <a:pPr algn="l" defTabSz="537463">
              <a:defRPr sz="2208">
                <a:solidFill>
                  <a:srgbClr val="FFFFFF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defRPr>
            </a:pPr>
            <a:r>
              <a:rPr u="sng">
                <a:hlinkClick r:id="rId5"/>
              </a:rPr>
              <a:t>https://futurezone.at/science/roboter-uebernehmen-mehr-jobs-das-ende-der-arbeit/192.801.287</a:t>
            </a:r>
            <a:endParaRPr>
              <a:solidFill>
                <a:srgbClr val="000000"/>
              </a:solidFill>
            </a:endParaRPr>
          </a:p>
          <a:p>
            <a:pPr algn="l" defTabSz="537463">
              <a:defRPr sz="2208">
                <a:solidFill>
                  <a:srgbClr val="FFFFFF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defRPr>
            </a:pPr>
            <a:r>
              <a:rPr u="sng">
                <a:hlinkClick r:id="rId6"/>
              </a:rPr>
              <a:t>https://www.wired.de/collection/life/zukunft-der-arbeit-werden-roboter-den-menschen-die-jobs-wegnehmen</a:t>
            </a:r>
            <a:endParaRPr>
              <a:solidFill>
                <a:srgbClr val="000000"/>
              </a:solidFill>
            </a:endParaRPr>
          </a:p>
          <a:p>
            <a:pPr algn="l" defTabSz="537463">
              <a:defRPr sz="2208">
                <a:solidFill>
                  <a:srgbClr val="FFFFFF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defRPr>
            </a:pPr>
            <a:endParaRPr>
              <a:solidFill>
                <a:srgbClr val="000000"/>
              </a:solidFill>
            </a:endParaRPr>
          </a:p>
          <a:p>
            <a:pPr algn="l" defTabSz="537463">
              <a:defRPr sz="2208">
                <a:solidFill>
                  <a:srgbClr val="FFFFFF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defRPr>
            </a:pPr>
            <a:r>
              <a:t>Künstliche Intelligenz: </a:t>
            </a:r>
          </a:p>
          <a:p>
            <a:pPr algn="l" defTabSz="537463">
              <a:defRPr sz="2208">
                <a:solidFill>
                  <a:srgbClr val="FFFFFF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defRPr>
            </a:pPr>
            <a:r>
              <a:rPr u="sng">
                <a:hlinkClick r:id="rId7"/>
              </a:rPr>
              <a:t>https://www.pcwelt.de/a/ai-bedroht-menschheit-elon-musk-warnt-vor-toetenden-robotern,3447436</a:t>
            </a:r>
            <a:endParaRPr>
              <a:solidFill>
                <a:srgbClr val="000000"/>
              </a:solidFill>
            </a:endParaRPr>
          </a:p>
          <a:p>
            <a:pPr algn="l" defTabSz="537463">
              <a:defRPr sz="2208">
                <a:solidFill>
                  <a:srgbClr val="FFFFFF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defRPr>
            </a:pPr>
            <a:r>
              <a:rPr u="sng">
                <a:hlinkClick r:id="rId8"/>
              </a:rPr>
              <a:t>https://de.wikipedia.org/wiki/Uncanny_Valley</a:t>
            </a:r>
            <a:endParaRPr>
              <a:solidFill>
                <a:srgbClr val="000000"/>
              </a:solidFill>
            </a:endParaRPr>
          </a:p>
          <a:p>
            <a:pPr algn="l" defTabSz="537463">
              <a:defRPr sz="2208">
                <a:solidFill>
                  <a:srgbClr val="FFFFFF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defRPr>
            </a:pPr>
            <a:r>
              <a:rPr u="sng">
                <a:hlinkClick r:id="rId9"/>
              </a:rPr>
              <a:t>https://motherboard.vice.com/de/article/8q8y5v/knietief-im-uncanny-valley-diese-zehn-androiden-sind-euer-schlimmster-albtraum-555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"/>
          <p:cNvSpPr/>
          <p:nvPr/>
        </p:nvSpPr>
        <p:spPr>
          <a:xfrm>
            <a:off x="-8467" y="6939048"/>
            <a:ext cx="13021734" cy="287355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99" name="girl-869213_1920.jpg" descr="girl-869213_1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5387"/>
            <a:ext cx="13004801" cy="8663094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Vorlage zur Verfügung gestellt von Ö1 macht Schule www.oe1macht.schule…"/>
          <p:cNvSpPr txBox="1"/>
          <p:nvPr/>
        </p:nvSpPr>
        <p:spPr>
          <a:xfrm>
            <a:off x="279400" y="8341751"/>
            <a:ext cx="12446000" cy="1366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algn="l">
              <a:defRPr sz="1800">
                <a:solidFill>
                  <a:srgbClr val="FFFFFF"/>
                </a:solidFill>
              </a:defRPr>
            </a:pPr>
            <a:r>
              <a:t>Vorlage zur Verfügung gestellt von Ö1 macht Schule </a:t>
            </a:r>
            <a:r>
              <a:rPr u="sng">
                <a:hlinkClick r:id="rId4"/>
              </a:rPr>
              <a:t>www.oe1macht.schule</a:t>
            </a:r>
            <a:r>
              <a:t> 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endParaRPr/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rPr u="sng">
                <a:hlinkClick r:id="rId5"/>
              </a:rPr>
              <a:t>Lizenziert unter CC BY SA 4.0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Château_de_Versailles,_salon_des_nobles,_Pygmalion_priant_Vénus_d'animer_sa_statue,_Jean-Baptiste_Regnault.jpg" descr="Château_de_Versailles,_salon_des_nobles,_Pygmalion_priant_Vénus_d'animer_sa_statue,_Jean-Baptiste_Regnault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24999" r="24999"/>
          <a:stretch>
            <a:fillRect/>
          </a:stretch>
        </p:blipFill>
        <p:spPr>
          <a:xfrm>
            <a:off x="4490739" y="-1349972"/>
            <a:ext cx="8514062" cy="13177444"/>
          </a:xfrm>
          <a:prstGeom prst="rect">
            <a:avLst/>
          </a:prstGeom>
        </p:spPr>
      </p:pic>
      <p:sp>
        <p:nvSpPr>
          <p:cNvPr id="124" name="Hast du gewusst, dass der Mensch bereits in der Antike versucht hat, künstliche Wesen zu erschaffen?"/>
          <p:cNvSpPr txBox="1">
            <a:spLocks noGrp="1"/>
          </p:cNvSpPr>
          <p:nvPr>
            <p:ph type="title"/>
          </p:nvPr>
        </p:nvSpPr>
        <p:spPr>
          <a:xfrm>
            <a:off x="482600" y="5574555"/>
            <a:ext cx="10401003" cy="2642345"/>
          </a:xfrm>
          <a:prstGeom prst="rect">
            <a:avLst/>
          </a:prstGeom>
        </p:spPr>
        <p:txBody>
          <a:bodyPr/>
          <a:lstStyle>
            <a:lvl1pPr defTabSz="543305">
              <a:defRPr sz="4836">
                <a:effectLst>
                  <a:outerShdw blurRad="47244" dist="23622" dir="5400000" rotWithShape="0">
                    <a:srgbClr val="000000"/>
                  </a:outerShdw>
                </a:effectLst>
              </a:defRPr>
            </a:lvl1pPr>
          </a:lstStyle>
          <a:p>
            <a:r>
              <a:t>Hast du gewusst, dass der Mensch bereits in der Antike versucht hat, künstliche Wesen zu erschaffen? </a:t>
            </a:r>
          </a:p>
        </p:txBody>
      </p:sp>
      <p:sp>
        <p:nvSpPr>
          <p:cNvPr id="125" name="Bildquelle: https://commons.wikimedia.org/wiki/File:Ch%C3%A2teau_de_Versailles,_salon_des_nobles,_Pygmalion_priant_V%C3%A9nus_d%27animer_sa_statue,_Jean-Baptiste_Regnault.jpg"/>
          <p:cNvSpPr txBox="1"/>
          <p:nvPr/>
        </p:nvSpPr>
        <p:spPr>
          <a:xfrm>
            <a:off x="517626" y="8438406"/>
            <a:ext cx="11122567" cy="496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10000"/>
              </a:lnSpc>
              <a:defRPr sz="12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Bildquelle: https://commons.wikimedia.org/wiki/File:Ch%C3%A2teau_de_Versailles,_salon_des_nobles,_Pygmalion_priant_V%C3%A9nus_d%27animer_sa_statue,_Jean-Baptiste_Regnault.jpg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Bildquelle: https://www.flickr.com/photos/torley/12661012203"/>
          <p:cNvSpPr txBox="1"/>
          <p:nvPr/>
        </p:nvSpPr>
        <p:spPr>
          <a:xfrm>
            <a:off x="517626" y="8542960"/>
            <a:ext cx="11122567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10000"/>
              </a:lnSpc>
              <a:defRPr sz="1200" b="1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Bildquelle: https://www.flickr.com/photos/torley/12661012203</a:t>
            </a:r>
          </a:p>
        </p:txBody>
      </p:sp>
      <p:pic>
        <p:nvPicPr>
          <p:cNvPr id="128" name="12661012203_683a9d7dd7_b.jpg" descr="12661012203_683a9d7dd7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442"/>
            <a:ext cx="13004800" cy="781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Wir beschäftigen uns mit den Bemühungen von Menschen, intelligente Wesen und Maschinen zu bauen."/>
          <p:cNvSpPr txBox="1">
            <a:spLocks noGrp="1"/>
          </p:cNvSpPr>
          <p:nvPr>
            <p:ph type="title"/>
          </p:nvPr>
        </p:nvSpPr>
        <p:spPr>
          <a:xfrm>
            <a:off x="482600" y="5828927"/>
            <a:ext cx="11636277" cy="264234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25779">
              <a:defRPr sz="4680">
                <a:effectLst>
                  <a:outerShdw blurRad="45720" dist="22860" dir="5400000" rotWithShape="0">
                    <a:srgbClr val="000000"/>
                  </a:outerShdw>
                </a:effectLst>
              </a:defRPr>
            </a:lvl1pPr>
          </a:lstStyle>
          <a:p>
            <a:r>
              <a:t>Wir beschäftigen uns mit den Bemühungen von Menschen, intelligente Wesen und Maschinen zu bauen.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Bildquelle: pixabay.com"/>
          <p:cNvSpPr txBox="1"/>
          <p:nvPr/>
        </p:nvSpPr>
        <p:spPr>
          <a:xfrm>
            <a:off x="517626" y="9087900"/>
            <a:ext cx="11122567" cy="2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10000"/>
              </a:lnSpc>
              <a:defRPr sz="1200" b="1" i="1" u="sng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Bildquelle: pixabay.com</a:t>
            </a:r>
          </a:p>
        </p:txBody>
      </p:sp>
      <p:sp>
        <p:nvSpPr>
          <p:cNvPr id="132" name="A: Sucht Bilder von Beispielen für Roboter, die in Fabriken oder für die Unterhaltung genutzt werden.…"/>
          <p:cNvSpPr txBox="1">
            <a:spLocks noGrp="1"/>
          </p:cNvSpPr>
          <p:nvPr>
            <p:ph type="title"/>
          </p:nvPr>
        </p:nvSpPr>
        <p:spPr>
          <a:xfrm>
            <a:off x="206430" y="5627712"/>
            <a:ext cx="12591940" cy="3264926"/>
          </a:xfrm>
          <a:prstGeom prst="rect">
            <a:avLst/>
          </a:prstGeom>
        </p:spPr>
        <p:txBody>
          <a:bodyPr/>
          <a:lstStyle/>
          <a:p>
            <a:pPr defTabSz="280415">
              <a:defRPr sz="2496">
                <a:effectLst>
                  <a:outerShdw blurRad="24384" dist="12192" dir="5400000" rotWithShape="0">
                    <a:srgbClr val="000000"/>
                  </a:outerShdw>
                </a:effectLst>
              </a:defRPr>
            </a:pPr>
            <a:r>
              <a:t>A: Sucht Bilder von Beispielen für Roboter, die in Fabriken oder für die Unterhaltung genutzt werden. </a:t>
            </a:r>
          </a:p>
          <a:p>
            <a:pPr defTabSz="280415">
              <a:spcBef>
                <a:spcPts val="1500"/>
              </a:spcBef>
              <a:defRPr sz="2496" b="0">
                <a:solidFill>
                  <a:srgbClr val="EBEBEB"/>
                </a:solidFill>
                <a:effectLst>
                  <a:outerShdw blurRad="24384" dist="1219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Was können sie? Warum werden sie eingesetzt? </a:t>
            </a:r>
          </a:p>
          <a:p>
            <a:pPr defTabSz="280415">
              <a:spcBef>
                <a:spcPts val="1500"/>
              </a:spcBef>
              <a:defRPr sz="2496" b="0">
                <a:solidFill>
                  <a:srgbClr val="EBEBEB"/>
                </a:solidFill>
                <a:effectLst>
                  <a:outerShdw blurRad="24384" dist="1219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 defTabSz="280415">
              <a:spcBef>
                <a:spcPts val="1500"/>
              </a:spcBef>
              <a:defRPr sz="2496">
                <a:solidFill>
                  <a:srgbClr val="EBEBEB"/>
                </a:solidFill>
                <a:effectLst>
                  <a:outerShdw blurRad="24384" dist="12192" dir="5400000" rotWithShape="0">
                    <a:srgbClr val="000000"/>
                  </a:outerShdw>
                </a:effectLst>
              </a:defRPr>
            </a:pPr>
            <a:r>
              <a:t>B: Sucht Bilder von Beispielen von Robotern, die in Filmen dargestellt wurden.  </a:t>
            </a:r>
          </a:p>
          <a:p>
            <a:pPr defTabSz="280415">
              <a:spcBef>
                <a:spcPts val="1500"/>
              </a:spcBef>
              <a:defRPr sz="2496" b="0">
                <a:solidFill>
                  <a:srgbClr val="EBEBEB"/>
                </a:solidFill>
                <a:effectLst>
                  <a:outerShdw blurRad="24384" dist="12192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Was können sie? Sind sie “gut” oder “böse”?</a:t>
            </a:r>
          </a:p>
        </p:txBody>
      </p:sp>
      <p:pic>
        <p:nvPicPr>
          <p:cNvPr id="133" name="starwars-2701310_1280.png" descr="starwars-2701310_128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5402" y="355424"/>
            <a:ext cx="7559604" cy="4724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Und jetzt geht’s noch in die Tiefe!  1. Hier klicken &gt;&gt; die Sendungen über Künstliche Intelligenz und Robotik auf Ö1 macht Schule anhören.…"/>
          <p:cNvSpPr txBox="1">
            <a:spLocks noGrp="1"/>
          </p:cNvSpPr>
          <p:nvPr>
            <p:ph type="title"/>
          </p:nvPr>
        </p:nvSpPr>
        <p:spPr>
          <a:xfrm>
            <a:off x="279400" y="202604"/>
            <a:ext cx="12446000" cy="9230877"/>
          </a:xfrm>
          <a:prstGeom prst="rect">
            <a:avLst/>
          </a:prstGeom>
        </p:spPr>
        <p:txBody>
          <a:bodyPr/>
          <a:lstStyle/>
          <a:p>
            <a:r>
              <a:rPr dirty="0"/>
              <a:t>Und </a:t>
            </a:r>
            <a:r>
              <a:rPr dirty="0" err="1"/>
              <a:t>jetzt</a:t>
            </a:r>
            <a:r>
              <a:rPr dirty="0"/>
              <a:t> </a:t>
            </a:r>
            <a:r>
              <a:rPr dirty="0" err="1"/>
              <a:t>geht’s</a:t>
            </a:r>
            <a:r>
              <a:rPr dirty="0"/>
              <a:t> </a:t>
            </a:r>
            <a:r>
              <a:rPr dirty="0" err="1"/>
              <a:t>noch</a:t>
            </a:r>
            <a:r>
              <a:rPr dirty="0"/>
              <a:t> in die </a:t>
            </a:r>
            <a:r>
              <a:rPr dirty="0" err="1"/>
              <a:t>Tiefe</a:t>
            </a:r>
            <a:r>
              <a:rPr dirty="0"/>
              <a:t>!</a:t>
            </a:r>
            <a:br>
              <a:rPr dirty="0"/>
            </a:br>
            <a:br>
              <a:rPr dirty="0"/>
            </a:br>
            <a:r>
              <a:rPr dirty="0"/>
              <a:t>1. </a:t>
            </a:r>
            <a:r>
              <a:rPr dirty="0" err="1"/>
              <a:t>Hier</a:t>
            </a:r>
            <a:r>
              <a:rPr dirty="0"/>
              <a:t> </a:t>
            </a:r>
            <a:r>
              <a:rPr dirty="0" err="1"/>
              <a:t>klicken</a:t>
            </a:r>
            <a:r>
              <a:rPr dirty="0"/>
              <a:t> &gt;&gt; die </a:t>
            </a:r>
            <a:r>
              <a:rPr dirty="0" err="1"/>
              <a:t>Sendungen</a:t>
            </a:r>
            <a:r>
              <a:rPr dirty="0"/>
              <a:t> </a:t>
            </a:r>
            <a:r>
              <a:rPr dirty="0" err="1"/>
              <a:t>über</a:t>
            </a:r>
            <a:r>
              <a:rPr dirty="0"/>
              <a:t> </a:t>
            </a:r>
            <a:r>
              <a:rPr dirty="0" err="1"/>
              <a:t>Künstliche</a:t>
            </a:r>
            <a:r>
              <a:rPr dirty="0"/>
              <a:t> </a:t>
            </a:r>
            <a:r>
              <a:rPr dirty="0" err="1"/>
              <a:t>Intelligenz</a:t>
            </a:r>
            <a:r>
              <a:rPr dirty="0"/>
              <a:t> und </a:t>
            </a:r>
            <a:r>
              <a:rPr dirty="0" err="1"/>
              <a:t>Robotik</a:t>
            </a:r>
            <a:r>
              <a:rPr dirty="0"/>
              <a:t> auf </a:t>
            </a:r>
            <a:r>
              <a:rPr u="sng" dirty="0">
                <a:hlinkClick r:id="rId2"/>
              </a:rPr>
              <a:t>Ö1 </a:t>
            </a:r>
            <a:r>
              <a:rPr u="sng" dirty="0" err="1">
                <a:hlinkClick r:id="rId2"/>
              </a:rPr>
              <a:t>macht</a:t>
            </a:r>
            <a:r>
              <a:rPr u="sng" dirty="0">
                <a:hlinkClick r:id="rId2"/>
              </a:rPr>
              <a:t> Schule</a:t>
            </a:r>
            <a:r>
              <a:rPr dirty="0"/>
              <a:t> </a:t>
            </a:r>
            <a:r>
              <a:rPr dirty="0" err="1"/>
              <a:t>anhören</a:t>
            </a:r>
            <a:r>
              <a:rPr dirty="0"/>
              <a:t>. </a:t>
            </a:r>
          </a:p>
          <a:p>
            <a:endParaRPr dirty="0"/>
          </a:p>
          <a:p>
            <a:r>
              <a:rPr dirty="0"/>
              <a:t>2. </a:t>
            </a:r>
            <a:r>
              <a:rPr dirty="0">
                <a:solidFill>
                  <a:srgbClr val="FFFB00"/>
                </a:solidFill>
              </a:rPr>
              <a:t>E </a:t>
            </a:r>
            <a:r>
              <a:rPr dirty="0" err="1">
                <a:solidFill>
                  <a:srgbClr val="FFFB00"/>
                </a:solidFill>
              </a:rPr>
              <a:t>i</a:t>
            </a:r>
            <a:r>
              <a:rPr dirty="0">
                <a:solidFill>
                  <a:srgbClr val="FFFB00"/>
                </a:solidFill>
              </a:rPr>
              <a:t> n e</a:t>
            </a:r>
            <a:r>
              <a:rPr dirty="0"/>
              <a:t> </a:t>
            </a:r>
            <a:r>
              <a:rPr dirty="0" err="1"/>
              <a:t>Forschungfrage</a:t>
            </a:r>
            <a:r>
              <a:rPr dirty="0"/>
              <a:t> </a:t>
            </a:r>
            <a:r>
              <a:rPr dirty="0" err="1"/>
              <a:t>aussuchen</a:t>
            </a:r>
            <a:r>
              <a:rPr dirty="0"/>
              <a:t> und das Thema </a:t>
            </a:r>
            <a:r>
              <a:rPr dirty="0" err="1"/>
              <a:t>erarbeiten</a:t>
            </a:r>
            <a:r>
              <a:rPr dirty="0"/>
              <a:t>.</a:t>
            </a:r>
            <a:br>
              <a:rPr dirty="0"/>
            </a:br>
            <a:br>
              <a:rPr dirty="0"/>
            </a:br>
            <a:endParaRPr dirty="0"/>
          </a:p>
        </p:txBody>
      </p:sp>
      <p:grpSp>
        <p:nvGrpSpPr>
          <p:cNvPr id="138" name="Group">
            <a:hlinkClick r:id="rId3" action="ppaction://hlinksldjump"/>
          </p:cNvPr>
          <p:cNvGrpSpPr/>
          <p:nvPr/>
        </p:nvGrpSpPr>
        <p:grpSpPr>
          <a:xfrm>
            <a:off x="5182635" y="8013359"/>
            <a:ext cx="6787525" cy="1270001"/>
            <a:chOff x="0" y="0"/>
            <a:chExt cx="6787524" cy="1270000"/>
          </a:xfrm>
        </p:grpSpPr>
        <p:sp>
          <p:nvSpPr>
            <p:cNvPr id="136" name="Arrow"/>
            <p:cNvSpPr/>
            <p:nvPr/>
          </p:nvSpPr>
          <p:spPr>
            <a:xfrm>
              <a:off x="5517524" y="0"/>
              <a:ext cx="1270001" cy="1270000"/>
            </a:xfrm>
            <a:prstGeom prst="rightArrow">
              <a:avLst>
                <a:gd name="adj1" fmla="val 32000"/>
                <a:gd name="adj2" fmla="val 64000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7" name="Hier geht’s zur Auswahl"/>
            <p:cNvSpPr txBox="1"/>
            <p:nvPr/>
          </p:nvSpPr>
          <p:spPr>
            <a:xfrm>
              <a:off x="0" y="299099"/>
              <a:ext cx="5335550" cy="671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Hier geht’s zur Auswahl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"/>
          <p:cNvSpPr/>
          <p:nvPr/>
        </p:nvSpPr>
        <p:spPr>
          <a:xfrm>
            <a:off x="1104900" y="519707"/>
            <a:ext cx="10795000" cy="1905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1" name="Welche technischen Hürden müssen überwunden werden, um menschen-ähnliche Maschinen zu bauen?"/>
          <p:cNvSpPr txBox="1"/>
          <p:nvPr/>
        </p:nvSpPr>
        <p:spPr>
          <a:xfrm>
            <a:off x="1369520" y="994765"/>
            <a:ext cx="10170646" cy="95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r>
              <a:t>Welche technischen Hürden müssen überwunden werden, um menschen-ähnliche Maschinen zu bauen?</a:t>
            </a:r>
          </a:p>
        </p:txBody>
      </p:sp>
      <p:sp>
        <p:nvSpPr>
          <p:cNvPr id="142" name="Rectangle"/>
          <p:cNvSpPr/>
          <p:nvPr/>
        </p:nvSpPr>
        <p:spPr>
          <a:xfrm>
            <a:off x="1057343" y="2820453"/>
            <a:ext cx="10795001" cy="1905001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hueOff val="-903206"/>
                  <a:satOff val="-17119"/>
                  <a:lumOff val="-2084"/>
                </a:schemeClr>
              </a:gs>
            </a:gsLst>
            <a:lin ang="5400000"/>
          </a:gra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3" name="Wie wurde die menschliche Gesellschaft durch die Robotik zum Positiven oder zum Negativen beeinflusst?"/>
          <p:cNvSpPr txBox="1"/>
          <p:nvPr/>
        </p:nvSpPr>
        <p:spPr>
          <a:xfrm>
            <a:off x="1441223" y="3295510"/>
            <a:ext cx="10027241" cy="95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r>
              <a:t>Wie wurde die menschliche Gesellschaft durch die Robotik zum Positiven oder zum Negativen beeinflusst?</a:t>
            </a:r>
          </a:p>
        </p:txBody>
      </p:sp>
      <p:grpSp>
        <p:nvGrpSpPr>
          <p:cNvPr id="146" name="Group"/>
          <p:cNvGrpSpPr/>
          <p:nvPr/>
        </p:nvGrpSpPr>
        <p:grpSpPr>
          <a:xfrm>
            <a:off x="1057343" y="5121198"/>
            <a:ext cx="10795001" cy="1905001"/>
            <a:chOff x="0" y="0"/>
            <a:chExt cx="10795000" cy="1905000"/>
          </a:xfrm>
        </p:grpSpPr>
        <p:sp>
          <p:nvSpPr>
            <p:cNvPr id="144" name="Rectangle"/>
            <p:cNvSpPr/>
            <p:nvPr/>
          </p:nvSpPr>
          <p:spPr>
            <a:xfrm>
              <a:off x="0" y="0"/>
              <a:ext cx="10795000" cy="19050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45" name="Welche Jobs werden von Robotern in Zukunft übernommen? Was können Roboter NICHT (wie ein Mensch) tun?"/>
            <p:cNvSpPr txBox="1"/>
            <p:nvPr/>
          </p:nvSpPr>
          <p:spPr>
            <a:xfrm>
              <a:off x="354168" y="475057"/>
              <a:ext cx="10394146" cy="954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3200"/>
                </a:spcBef>
                <a:defRPr sz="2800"/>
              </a:lvl1pPr>
            </a:lstStyle>
            <a:p>
              <a:r>
                <a:t>Welche Jobs werden von Robotern in Zukunft übernommen? Was können Roboter NICHT (wie ein Mensch) tun?</a:t>
              </a:r>
            </a:p>
          </p:txBody>
        </p:sp>
      </p:grpSp>
      <p:sp>
        <p:nvSpPr>
          <p:cNvPr id="147" name="Rectangle"/>
          <p:cNvSpPr/>
          <p:nvPr/>
        </p:nvSpPr>
        <p:spPr>
          <a:xfrm>
            <a:off x="1057343" y="7421943"/>
            <a:ext cx="10795001" cy="1905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8" name="Künstliche Intelligenz: müssen die Maschinen immer “gewinnen”?"/>
          <p:cNvSpPr txBox="1"/>
          <p:nvPr/>
        </p:nvSpPr>
        <p:spPr>
          <a:xfrm>
            <a:off x="1398201" y="7897001"/>
            <a:ext cx="10113284" cy="95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r>
              <a:t>Künstliche Intelligenz: müssen die Maschinen immer “gewinnen”?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"/>
          <p:cNvSpPr/>
          <p:nvPr/>
        </p:nvSpPr>
        <p:spPr>
          <a:xfrm>
            <a:off x="1104900" y="519707"/>
            <a:ext cx="10795000" cy="1905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1" name="Welche technischen Hürden müssen überwunden werden, um menschen-ähnliche Maschinen zu bauen?"/>
          <p:cNvSpPr txBox="1"/>
          <p:nvPr/>
        </p:nvSpPr>
        <p:spPr>
          <a:xfrm>
            <a:off x="1369520" y="994765"/>
            <a:ext cx="10170646" cy="95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r>
              <a:rPr dirty="0" err="1"/>
              <a:t>Welche</a:t>
            </a:r>
            <a:r>
              <a:rPr dirty="0"/>
              <a:t> </a:t>
            </a:r>
            <a:r>
              <a:rPr dirty="0" err="1"/>
              <a:t>technischen</a:t>
            </a:r>
            <a:r>
              <a:rPr dirty="0"/>
              <a:t> </a:t>
            </a:r>
            <a:r>
              <a:rPr dirty="0" err="1"/>
              <a:t>Hürden</a:t>
            </a:r>
            <a:r>
              <a:rPr dirty="0"/>
              <a:t> </a:t>
            </a:r>
            <a:r>
              <a:rPr dirty="0" err="1"/>
              <a:t>müssen</a:t>
            </a:r>
            <a:r>
              <a:rPr dirty="0"/>
              <a:t> </a:t>
            </a:r>
            <a:r>
              <a:rPr dirty="0" err="1"/>
              <a:t>überwunden</a:t>
            </a:r>
            <a:r>
              <a:rPr dirty="0"/>
              <a:t> </a:t>
            </a:r>
            <a:r>
              <a:rPr dirty="0" err="1"/>
              <a:t>werden</a:t>
            </a:r>
            <a:r>
              <a:rPr dirty="0"/>
              <a:t>, um menschen-</a:t>
            </a:r>
            <a:r>
              <a:rPr dirty="0" err="1"/>
              <a:t>ähnliche</a:t>
            </a:r>
            <a:r>
              <a:rPr dirty="0"/>
              <a:t> </a:t>
            </a:r>
            <a:r>
              <a:rPr dirty="0" err="1"/>
              <a:t>Maschinen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bauen</a:t>
            </a:r>
            <a:r>
              <a:rPr dirty="0"/>
              <a:t>?</a:t>
            </a:r>
          </a:p>
        </p:txBody>
      </p:sp>
      <p:sp>
        <p:nvSpPr>
          <p:cNvPr id="152" name="Rectangle"/>
          <p:cNvSpPr txBox="1"/>
          <p:nvPr/>
        </p:nvSpPr>
        <p:spPr>
          <a:xfrm>
            <a:off x="1108798" y="2550749"/>
            <a:ext cx="10787204" cy="7089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algn="l">
              <a:defRPr sz="2400">
                <a:solidFill>
                  <a:srgbClr val="FFFFFF"/>
                </a:solidFill>
              </a:defRPr>
            </a:pPr>
            <a:endParaRPr>
              <a:solidFill>
                <a:srgbClr val="000000"/>
              </a:solidFill>
            </a:endParaRPr>
          </a:p>
          <a:p>
            <a:pPr algn="l">
              <a:defRPr sz="2400">
                <a:solidFill>
                  <a:srgbClr val="FFFFFF"/>
                </a:solidFill>
              </a:defRPr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53" name="Teil 2 und 3 der Sendereihe auf Ö1 anhören"/>
          <p:cNvSpPr txBox="1"/>
          <p:nvPr/>
        </p:nvSpPr>
        <p:spPr>
          <a:xfrm>
            <a:off x="1652549" y="8470205"/>
            <a:ext cx="9699702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action="ppaction://hlinksldjump"/>
              </a:defRPr>
            </a:lvl1pPr>
          </a:lstStyle>
          <a:p>
            <a:pPr>
              <a:defRPr u="none"/>
            </a:pPr>
            <a:r>
              <a:rPr u="sng" dirty="0">
                <a:hlinkClick r:id="rId3" action="ppaction://hlinksldjump"/>
              </a:rPr>
              <a:t>Teil 2 und 3 der </a:t>
            </a:r>
            <a:r>
              <a:rPr u="sng" dirty="0" err="1">
                <a:hlinkClick r:id="rId3" action="ppaction://hlinksldjump"/>
              </a:rPr>
              <a:t>Sendereihe</a:t>
            </a:r>
            <a:r>
              <a:rPr u="sng" dirty="0">
                <a:hlinkClick r:id="rId3" action="ppaction://hlinksldjump"/>
              </a:rPr>
              <a:t> auf Ö1 </a:t>
            </a:r>
            <a:r>
              <a:rPr u="sng" dirty="0" err="1">
                <a:hlinkClick r:id="rId3" action="ppaction://hlinksldjump"/>
              </a:rPr>
              <a:t>anhören</a:t>
            </a:r>
            <a:endParaRPr u="sng" dirty="0">
              <a:hlinkClick r:id="rId3" action="ppaction://hlinksldjump"/>
            </a:endParaRPr>
          </a:p>
        </p:txBody>
      </p:sp>
      <p:sp>
        <p:nvSpPr>
          <p:cNvPr id="154" name="Welche biologischen Abläufe des menschlichen Körpers sind schwer nachzubilden?    Wie schwierig ist es, realistische Gesichtsausdrücke und Bewegungen zu programmieren?…"/>
          <p:cNvSpPr txBox="1"/>
          <p:nvPr/>
        </p:nvSpPr>
        <p:spPr>
          <a:xfrm>
            <a:off x="1108798" y="3256617"/>
            <a:ext cx="10787204" cy="4381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l">
              <a:defRPr sz="2800"/>
            </a:pPr>
            <a:r>
              <a:rPr dirty="0" err="1"/>
              <a:t>Welche</a:t>
            </a:r>
            <a:r>
              <a:rPr dirty="0"/>
              <a:t> </a:t>
            </a:r>
            <a:r>
              <a:rPr dirty="0" err="1"/>
              <a:t>biologischen</a:t>
            </a:r>
            <a:r>
              <a:rPr dirty="0"/>
              <a:t> </a:t>
            </a:r>
            <a:r>
              <a:rPr dirty="0" err="1"/>
              <a:t>Abläufe</a:t>
            </a:r>
            <a:r>
              <a:rPr dirty="0"/>
              <a:t> des </a:t>
            </a:r>
            <a:r>
              <a:rPr dirty="0" err="1"/>
              <a:t>menschlichen</a:t>
            </a:r>
            <a:r>
              <a:rPr dirty="0"/>
              <a:t> </a:t>
            </a:r>
            <a:r>
              <a:rPr dirty="0" err="1"/>
              <a:t>Körpers</a:t>
            </a:r>
            <a:r>
              <a:rPr dirty="0"/>
              <a:t> </a:t>
            </a:r>
            <a:r>
              <a:rPr dirty="0" err="1"/>
              <a:t>sind</a:t>
            </a:r>
            <a:r>
              <a:rPr dirty="0"/>
              <a:t> </a:t>
            </a:r>
            <a:r>
              <a:rPr dirty="0" err="1"/>
              <a:t>schwer</a:t>
            </a:r>
            <a:r>
              <a:rPr dirty="0"/>
              <a:t> </a:t>
            </a:r>
            <a:r>
              <a:rPr dirty="0" err="1"/>
              <a:t>nachzubilden</a:t>
            </a:r>
            <a:r>
              <a:rPr dirty="0"/>
              <a:t>?  </a:t>
            </a:r>
            <a:br>
              <a:rPr dirty="0"/>
            </a:br>
            <a:br>
              <a:rPr dirty="0"/>
            </a:br>
            <a:r>
              <a:rPr dirty="0"/>
              <a:t>Wie </a:t>
            </a:r>
            <a:r>
              <a:rPr dirty="0" err="1"/>
              <a:t>schwierig</a:t>
            </a:r>
            <a:r>
              <a:rPr dirty="0"/>
              <a:t> </a:t>
            </a:r>
            <a:r>
              <a:rPr dirty="0" err="1"/>
              <a:t>ist</a:t>
            </a:r>
            <a:r>
              <a:rPr dirty="0"/>
              <a:t> es, </a:t>
            </a:r>
            <a:r>
              <a:rPr dirty="0" err="1"/>
              <a:t>realistische</a:t>
            </a:r>
            <a:r>
              <a:rPr dirty="0"/>
              <a:t> </a:t>
            </a:r>
            <a:r>
              <a:rPr dirty="0" err="1"/>
              <a:t>Gesichtsausdrücke</a:t>
            </a:r>
            <a:r>
              <a:rPr dirty="0"/>
              <a:t> und </a:t>
            </a:r>
            <a:r>
              <a:rPr dirty="0" err="1"/>
              <a:t>Bewegungen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programmieren</a:t>
            </a:r>
            <a:r>
              <a:rPr dirty="0"/>
              <a:t>?</a:t>
            </a:r>
          </a:p>
          <a:p>
            <a:pPr algn="l">
              <a:defRPr sz="2800"/>
            </a:pPr>
            <a:endParaRPr dirty="0"/>
          </a:p>
          <a:p>
            <a:pPr algn="l">
              <a:defRPr sz="2800"/>
            </a:pPr>
            <a:r>
              <a:rPr dirty="0"/>
              <a:t>Wie hat man </a:t>
            </a:r>
            <a:r>
              <a:rPr dirty="0" err="1"/>
              <a:t>versucht</a:t>
            </a:r>
            <a:r>
              <a:rPr dirty="0"/>
              <a:t> </a:t>
            </a:r>
            <a:r>
              <a:rPr dirty="0" err="1"/>
              <a:t>diese</a:t>
            </a:r>
            <a:r>
              <a:rPr dirty="0"/>
              <a:t> </a:t>
            </a:r>
            <a:r>
              <a:rPr dirty="0" err="1"/>
              <a:t>Hürden</a:t>
            </a:r>
            <a:r>
              <a:rPr dirty="0"/>
              <a:t> </a:t>
            </a:r>
            <a:r>
              <a:rPr dirty="0" err="1"/>
              <a:t>zu</a:t>
            </a:r>
            <a:r>
              <a:rPr dirty="0"/>
              <a:t> </a:t>
            </a:r>
            <a:r>
              <a:rPr dirty="0" err="1"/>
              <a:t>überwinden</a:t>
            </a:r>
            <a:r>
              <a:rPr dirty="0"/>
              <a:t> –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Erfolg</a:t>
            </a:r>
            <a:r>
              <a:rPr dirty="0"/>
              <a:t>?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"/>
          <p:cNvGrpSpPr/>
          <p:nvPr/>
        </p:nvGrpSpPr>
        <p:grpSpPr>
          <a:xfrm>
            <a:off x="1104900" y="519707"/>
            <a:ext cx="10795000" cy="1905001"/>
            <a:chOff x="0" y="0"/>
            <a:chExt cx="10795000" cy="1905000"/>
          </a:xfrm>
        </p:grpSpPr>
        <p:sp>
          <p:nvSpPr>
            <p:cNvPr id="156" name="Rectangle"/>
            <p:cNvSpPr/>
            <p:nvPr/>
          </p:nvSpPr>
          <p:spPr>
            <a:xfrm>
              <a:off x="0" y="0"/>
              <a:ext cx="10795000" cy="19050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7" name="Welche technische Hürden müssen überwunden werden, um menschen-ähnliche Maschinen zu bauen?"/>
            <p:cNvSpPr txBox="1"/>
            <p:nvPr/>
          </p:nvSpPr>
          <p:spPr>
            <a:xfrm>
              <a:off x="264620" y="475057"/>
              <a:ext cx="10170646" cy="954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3200"/>
                </a:spcBef>
                <a:defRPr sz="2800"/>
              </a:lvl1pPr>
            </a:lstStyle>
            <a:p>
              <a:r>
                <a:t>Welche technische Hürden müssen überwunden werden, um menschen-ähnliche Maschinen zu bauen?</a:t>
              </a:r>
            </a:p>
          </p:txBody>
        </p:sp>
      </p:grpSp>
      <p:sp>
        <p:nvSpPr>
          <p:cNvPr id="159" name="Rectangle"/>
          <p:cNvSpPr/>
          <p:nvPr/>
        </p:nvSpPr>
        <p:spPr>
          <a:xfrm>
            <a:off x="1104900" y="519707"/>
            <a:ext cx="10795000" cy="1905001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hueOff val="-903206"/>
                  <a:satOff val="-17119"/>
                  <a:lumOff val="-2084"/>
                </a:schemeClr>
              </a:gs>
            </a:gsLst>
            <a:lin ang="5400000"/>
          </a:gra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0" name="Wie wurde die menschliche Gesellschaft durch die Robotik zum Positiven oder zum Negativen beeinflusst?"/>
          <p:cNvSpPr txBox="1"/>
          <p:nvPr/>
        </p:nvSpPr>
        <p:spPr>
          <a:xfrm>
            <a:off x="1488780" y="994765"/>
            <a:ext cx="10027241" cy="95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spcBef>
                <a:spcPts val="3200"/>
              </a:spcBef>
              <a:defRPr sz="2800"/>
            </a:lvl1pPr>
          </a:lstStyle>
          <a:p>
            <a:r>
              <a:rPr dirty="0"/>
              <a:t>Wie </a:t>
            </a:r>
            <a:r>
              <a:rPr dirty="0" err="1"/>
              <a:t>wurde</a:t>
            </a:r>
            <a:r>
              <a:rPr dirty="0"/>
              <a:t> die </a:t>
            </a:r>
            <a:r>
              <a:rPr dirty="0" err="1"/>
              <a:t>menschliche</a:t>
            </a:r>
            <a:r>
              <a:rPr dirty="0"/>
              <a:t> Gesellschaft </a:t>
            </a:r>
            <a:r>
              <a:rPr dirty="0" err="1"/>
              <a:t>durch</a:t>
            </a:r>
            <a:r>
              <a:rPr dirty="0"/>
              <a:t> die </a:t>
            </a:r>
            <a:r>
              <a:rPr dirty="0" err="1"/>
              <a:t>Robotik</a:t>
            </a:r>
            <a:r>
              <a:rPr dirty="0"/>
              <a:t> </a:t>
            </a:r>
            <a:r>
              <a:rPr dirty="0" err="1"/>
              <a:t>zum</a:t>
            </a:r>
            <a:r>
              <a:rPr dirty="0"/>
              <a:t> </a:t>
            </a:r>
            <a:r>
              <a:rPr dirty="0" err="1"/>
              <a:t>Positiven</a:t>
            </a:r>
            <a:r>
              <a:rPr dirty="0"/>
              <a:t>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zum</a:t>
            </a:r>
            <a:r>
              <a:rPr dirty="0"/>
              <a:t> </a:t>
            </a:r>
            <a:r>
              <a:rPr dirty="0" err="1"/>
              <a:t>Negativen</a:t>
            </a:r>
            <a:r>
              <a:rPr dirty="0"/>
              <a:t> </a:t>
            </a:r>
            <a:r>
              <a:rPr dirty="0" err="1"/>
              <a:t>beeinflusst</a:t>
            </a:r>
            <a:r>
              <a:rPr dirty="0"/>
              <a:t>?</a:t>
            </a:r>
          </a:p>
        </p:txBody>
      </p:sp>
      <p:sp>
        <p:nvSpPr>
          <p:cNvPr id="161" name="Teil 3 und 5 der Sendereihe auf Ö1 anhören"/>
          <p:cNvSpPr txBox="1"/>
          <p:nvPr/>
        </p:nvSpPr>
        <p:spPr>
          <a:xfrm>
            <a:off x="1652549" y="8470205"/>
            <a:ext cx="9699702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action="ppaction://hlinksldjump"/>
              </a:defRPr>
            </a:lvl1pPr>
          </a:lstStyle>
          <a:p>
            <a:pPr>
              <a:defRPr u="none"/>
            </a:pPr>
            <a:r>
              <a:rPr u="sng">
                <a:hlinkClick r:id="rId3" action="ppaction://hlinksldjump"/>
              </a:rPr>
              <a:t>Teil 3 und 5 der Sendereihe auf Ö1 anhören</a:t>
            </a:r>
          </a:p>
        </p:txBody>
      </p:sp>
      <p:sp>
        <p:nvSpPr>
          <p:cNvPr id="162" name="Group"/>
          <p:cNvSpPr txBox="1"/>
          <p:nvPr/>
        </p:nvSpPr>
        <p:spPr>
          <a:xfrm>
            <a:off x="1108798" y="3256617"/>
            <a:ext cx="10787204" cy="4381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l">
              <a:defRPr sz="2800"/>
            </a:pPr>
            <a:r>
              <a:rPr dirty="0" err="1"/>
              <a:t>Welche</a:t>
            </a:r>
            <a:r>
              <a:rPr dirty="0"/>
              <a:t> </a:t>
            </a:r>
            <a:r>
              <a:rPr dirty="0" err="1"/>
              <a:t>Arbeiten</a:t>
            </a:r>
            <a:r>
              <a:rPr dirty="0"/>
              <a:t> </a:t>
            </a:r>
            <a:r>
              <a:rPr dirty="0" err="1"/>
              <a:t>verrichten</a:t>
            </a:r>
            <a:r>
              <a:rPr dirty="0"/>
              <a:t> </a:t>
            </a:r>
            <a:r>
              <a:rPr dirty="0" err="1"/>
              <a:t>Roboter</a:t>
            </a:r>
            <a:r>
              <a:rPr dirty="0"/>
              <a:t> in </a:t>
            </a:r>
            <a:r>
              <a:rPr dirty="0" err="1"/>
              <a:t>unserer</a:t>
            </a:r>
            <a:r>
              <a:rPr dirty="0"/>
              <a:t> </a:t>
            </a:r>
            <a:r>
              <a:rPr dirty="0" err="1"/>
              <a:t>heutigen</a:t>
            </a:r>
            <a:r>
              <a:rPr dirty="0"/>
              <a:t> Gesellschaft?</a:t>
            </a:r>
            <a:br>
              <a:rPr dirty="0"/>
            </a:br>
            <a:br>
              <a:rPr dirty="0"/>
            </a:br>
            <a:r>
              <a:rPr dirty="0" err="1"/>
              <a:t>Welche</a:t>
            </a:r>
            <a:r>
              <a:rPr dirty="0"/>
              <a:t> </a:t>
            </a:r>
            <a:r>
              <a:rPr dirty="0" err="1"/>
              <a:t>Fortschritte</a:t>
            </a:r>
            <a:r>
              <a:rPr dirty="0"/>
              <a:t> hat man in der </a:t>
            </a:r>
            <a:r>
              <a:rPr dirty="0" err="1"/>
              <a:t>Prothetik</a:t>
            </a:r>
            <a:r>
              <a:rPr dirty="0"/>
              <a:t> und </a:t>
            </a:r>
            <a:r>
              <a:rPr dirty="0" err="1"/>
              <a:t>Nanotechnologie</a:t>
            </a:r>
            <a:r>
              <a:rPr dirty="0"/>
              <a:t> </a:t>
            </a:r>
            <a:r>
              <a:rPr dirty="0" err="1"/>
              <a:t>gemacht</a:t>
            </a:r>
            <a:r>
              <a:rPr dirty="0"/>
              <a:t>?</a:t>
            </a:r>
          </a:p>
          <a:p>
            <a:pPr algn="l">
              <a:defRPr sz="2800"/>
            </a:pPr>
            <a:endParaRPr dirty="0"/>
          </a:p>
          <a:p>
            <a:pPr algn="l">
              <a:defRPr sz="2800"/>
            </a:pPr>
            <a:r>
              <a:rPr dirty="0" err="1"/>
              <a:t>Welche</a:t>
            </a:r>
            <a:r>
              <a:rPr dirty="0"/>
              <a:t> </a:t>
            </a:r>
            <a:r>
              <a:rPr dirty="0" err="1"/>
              <a:t>Vor</a:t>
            </a:r>
            <a:r>
              <a:rPr dirty="0"/>
              <a:t>- und </a:t>
            </a:r>
            <a:r>
              <a:rPr dirty="0" err="1"/>
              <a:t>Nachteile</a:t>
            </a:r>
            <a:r>
              <a:rPr dirty="0"/>
              <a:t> </a:t>
            </a:r>
            <a:r>
              <a:rPr dirty="0" err="1"/>
              <a:t>haben</a:t>
            </a:r>
            <a:r>
              <a:rPr dirty="0"/>
              <a:t> </a:t>
            </a:r>
            <a:r>
              <a:rPr dirty="0" err="1"/>
              <a:t>intelligente</a:t>
            </a:r>
            <a:r>
              <a:rPr dirty="0"/>
              <a:t> </a:t>
            </a:r>
            <a:r>
              <a:rPr dirty="0" err="1"/>
              <a:t>Maschinen</a:t>
            </a:r>
            <a:r>
              <a:rPr dirty="0"/>
              <a:t> </a:t>
            </a:r>
            <a:r>
              <a:rPr dirty="0" err="1"/>
              <a:t>im</a:t>
            </a:r>
            <a:r>
              <a:rPr dirty="0"/>
              <a:t> Krieg?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"/>
          <p:cNvGrpSpPr/>
          <p:nvPr/>
        </p:nvGrpSpPr>
        <p:grpSpPr>
          <a:xfrm>
            <a:off x="1104900" y="519707"/>
            <a:ext cx="10795000" cy="1905001"/>
            <a:chOff x="0" y="0"/>
            <a:chExt cx="10795000" cy="1905000"/>
          </a:xfrm>
        </p:grpSpPr>
        <p:sp>
          <p:nvSpPr>
            <p:cNvPr id="164" name="Rectangle"/>
            <p:cNvSpPr/>
            <p:nvPr/>
          </p:nvSpPr>
          <p:spPr>
            <a:xfrm>
              <a:off x="0" y="0"/>
              <a:ext cx="10795000" cy="1905000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5" name="Welche technische Hürden müssen überwunden werden, um menschen-ähnliche Maschinen zu bauen?"/>
            <p:cNvSpPr txBox="1"/>
            <p:nvPr/>
          </p:nvSpPr>
          <p:spPr>
            <a:xfrm>
              <a:off x="264620" y="475057"/>
              <a:ext cx="10170646" cy="954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3200"/>
                </a:spcBef>
                <a:defRPr sz="2800"/>
              </a:lvl1pPr>
            </a:lstStyle>
            <a:p>
              <a:r>
                <a:t>Welche technische Hürden müssen überwunden werden, um menschen-ähnliche Maschinen zu bauen?</a:t>
              </a:r>
            </a:p>
          </p:txBody>
        </p:sp>
      </p:grpSp>
      <p:grpSp>
        <p:nvGrpSpPr>
          <p:cNvPr id="169" name="Group"/>
          <p:cNvGrpSpPr/>
          <p:nvPr/>
        </p:nvGrpSpPr>
        <p:grpSpPr>
          <a:xfrm>
            <a:off x="1104900" y="519707"/>
            <a:ext cx="10795000" cy="1905001"/>
            <a:chOff x="0" y="0"/>
            <a:chExt cx="10795000" cy="1905000"/>
          </a:xfrm>
        </p:grpSpPr>
        <p:sp>
          <p:nvSpPr>
            <p:cNvPr id="167" name="Rectangle"/>
            <p:cNvSpPr/>
            <p:nvPr/>
          </p:nvSpPr>
          <p:spPr>
            <a:xfrm>
              <a:off x="0" y="0"/>
              <a:ext cx="10795000" cy="1905000"/>
            </a:xfrm>
            <a:prstGeom prst="rect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8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68" name="Welche Jobs werden von Robotern in Zukunft übernommen? Was können Roboter NICHT (wie ein Mensch) tun?"/>
            <p:cNvSpPr txBox="1"/>
            <p:nvPr/>
          </p:nvSpPr>
          <p:spPr>
            <a:xfrm>
              <a:off x="354168" y="475057"/>
              <a:ext cx="10394146" cy="954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spcBef>
                  <a:spcPts val="3200"/>
                </a:spcBef>
                <a:defRPr sz="2800"/>
              </a:lvl1pPr>
            </a:lstStyle>
            <a:p>
              <a:r>
                <a:rPr dirty="0" err="1"/>
                <a:t>Welche</a:t>
              </a:r>
              <a:r>
                <a:rPr dirty="0"/>
                <a:t> Jobs </a:t>
              </a:r>
              <a:r>
                <a:rPr dirty="0" err="1"/>
                <a:t>werden</a:t>
              </a:r>
              <a:r>
                <a:rPr dirty="0"/>
                <a:t> von </a:t>
              </a:r>
              <a:r>
                <a:rPr dirty="0" err="1"/>
                <a:t>Robotern</a:t>
              </a:r>
              <a:r>
                <a:rPr dirty="0"/>
                <a:t> in Zukunft </a:t>
              </a:r>
              <a:r>
                <a:rPr dirty="0" err="1"/>
                <a:t>übernommen</a:t>
              </a:r>
              <a:r>
                <a:rPr dirty="0"/>
                <a:t>? Was </a:t>
              </a:r>
              <a:r>
                <a:rPr dirty="0" err="1"/>
                <a:t>können</a:t>
              </a:r>
              <a:r>
                <a:rPr dirty="0"/>
                <a:t> </a:t>
              </a:r>
              <a:r>
                <a:rPr dirty="0" err="1"/>
                <a:t>Roboter</a:t>
              </a:r>
              <a:r>
                <a:rPr dirty="0"/>
                <a:t> NICHT (</a:t>
              </a:r>
              <a:r>
                <a:rPr dirty="0" err="1"/>
                <a:t>wie</a:t>
              </a:r>
              <a:r>
                <a:rPr dirty="0"/>
                <a:t> </a:t>
              </a:r>
              <a:r>
                <a:rPr dirty="0" err="1"/>
                <a:t>ein</a:t>
              </a:r>
              <a:r>
                <a:rPr dirty="0"/>
                <a:t> Mensch) tun?</a:t>
              </a:r>
            </a:p>
          </p:txBody>
        </p:sp>
      </p:grpSp>
      <p:sp>
        <p:nvSpPr>
          <p:cNvPr id="170" name="Teil 3 der Sendereihe auf Ö1 anhören"/>
          <p:cNvSpPr txBox="1"/>
          <p:nvPr/>
        </p:nvSpPr>
        <p:spPr>
          <a:xfrm>
            <a:off x="2345321" y="8470205"/>
            <a:ext cx="8314158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4" action="ppaction://hlinksldjump"/>
              </a:defRPr>
            </a:lvl1pPr>
          </a:lstStyle>
          <a:p>
            <a:pPr>
              <a:defRPr u="none"/>
            </a:pPr>
            <a:r>
              <a:rPr u="sng">
                <a:hlinkClick r:id="rId4" action="ppaction://hlinksldjump"/>
              </a:rPr>
              <a:t>Teil 3 der Sendereihe auf Ö1 anhören</a:t>
            </a:r>
          </a:p>
        </p:txBody>
      </p:sp>
      <p:sp>
        <p:nvSpPr>
          <p:cNvPr id="171" name="Welche Grenzen und Schwierigkeiten haben typische Roboter?…"/>
          <p:cNvSpPr txBox="1"/>
          <p:nvPr/>
        </p:nvSpPr>
        <p:spPr>
          <a:xfrm>
            <a:off x="1108798" y="3256617"/>
            <a:ext cx="10787204" cy="4381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algn="l">
              <a:defRPr sz="2800"/>
            </a:pPr>
            <a:r>
              <a:rPr dirty="0" err="1"/>
              <a:t>Welche</a:t>
            </a:r>
            <a:r>
              <a:rPr dirty="0"/>
              <a:t> </a:t>
            </a:r>
            <a:r>
              <a:rPr dirty="0" err="1"/>
              <a:t>Grenzen</a:t>
            </a:r>
            <a:r>
              <a:rPr dirty="0"/>
              <a:t> und </a:t>
            </a:r>
            <a:r>
              <a:rPr dirty="0" err="1"/>
              <a:t>Schwierigkeiten</a:t>
            </a:r>
            <a:r>
              <a:rPr dirty="0"/>
              <a:t> </a:t>
            </a:r>
            <a:r>
              <a:rPr dirty="0" err="1"/>
              <a:t>haben</a:t>
            </a:r>
            <a:r>
              <a:rPr dirty="0"/>
              <a:t> </a:t>
            </a:r>
            <a:r>
              <a:rPr dirty="0" err="1"/>
              <a:t>typische</a:t>
            </a:r>
            <a:r>
              <a:rPr dirty="0"/>
              <a:t> </a:t>
            </a:r>
            <a:r>
              <a:rPr dirty="0" err="1"/>
              <a:t>Roboter</a:t>
            </a:r>
            <a:r>
              <a:rPr dirty="0"/>
              <a:t>? </a:t>
            </a:r>
          </a:p>
          <a:p>
            <a:pPr algn="l">
              <a:defRPr sz="2800"/>
            </a:pPr>
            <a:br>
              <a:rPr dirty="0"/>
            </a:br>
            <a:r>
              <a:rPr dirty="0" err="1"/>
              <a:t>Welche</a:t>
            </a:r>
            <a:r>
              <a:rPr dirty="0"/>
              <a:t> </a:t>
            </a:r>
            <a:r>
              <a:rPr dirty="0" err="1"/>
              <a:t>neuen</a:t>
            </a:r>
            <a:r>
              <a:rPr dirty="0"/>
              <a:t> </a:t>
            </a:r>
            <a:r>
              <a:rPr dirty="0" err="1"/>
              <a:t>ethischen</a:t>
            </a:r>
            <a:r>
              <a:rPr dirty="0"/>
              <a:t> </a:t>
            </a:r>
            <a:r>
              <a:rPr dirty="0" err="1"/>
              <a:t>Herausforderungen</a:t>
            </a:r>
            <a:r>
              <a:rPr dirty="0"/>
              <a:t> </a:t>
            </a:r>
            <a:r>
              <a:rPr dirty="0" err="1"/>
              <a:t>bringt</a:t>
            </a:r>
            <a:r>
              <a:rPr dirty="0"/>
              <a:t> </a:t>
            </a:r>
            <a:r>
              <a:rPr dirty="0" err="1"/>
              <a:t>eine</a:t>
            </a:r>
            <a:r>
              <a:rPr dirty="0"/>
              <a:t> </a:t>
            </a:r>
            <a:r>
              <a:rPr dirty="0" err="1"/>
              <a:t>Robotergesellschaft</a:t>
            </a:r>
            <a:r>
              <a:rPr dirty="0"/>
              <a:t>?</a:t>
            </a:r>
          </a:p>
          <a:p>
            <a:pPr algn="l">
              <a:defRPr sz="2800"/>
            </a:pPr>
            <a:endParaRPr dirty="0"/>
          </a:p>
          <a:p>
            <a:pPr algn="l">
              <a:defRPr sz="2800"/>
            </a:pPr>
            <a:r>
              <a:rPr dirty="0" err="1"/>
              <a:t>Freust</a:t>
            </a:r>
            <a:r>
              <a:rPr dirty="0"/>
              <a:t> du dich auf </a:t>
            </a:r>
            <a:r>
              <a:rPr dirty="0" err="1"/>
              <a:t>eine</a:t>
            </a:r>
            <a:r>
              <a:rPr dirty="0"/>
              <a:t> Zukunft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Robotern</a:t>
            </a:r>
            <a:r>
              <a:rPr dirty="0"/>
              <a:t> </a:t>
            </a:r>
            <a:r>
              <a:rPr dirty="0" err="1"/>
              <a:t>oder</a:t>
            </a:r>
            <a:r>
              <a:rPr dirty="0"/>
              <a:t> </a:t>
            </a:r>
            <a:r>
              <a:rPr dirty="0" err="1"/>
              <a:t>fürchtest</a:t>
            </a:r>
            <a:r>
              <a:rPr dirty="0"/>
              <a:t> du dich </a:t>
            </a:r>
            <a:r>
              <a:rPr dirty="0" err="1"/>
              <a:t>davor</a:t>
            </a:r>
            <a:r>
              <a:rPr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</Words>
  <Application>Microsoft Office PowerPoint</Application>
  <PresentationFormat>Benutzerdefiniert</PresentationFormat>
  <Paragraphs>89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Helvetica Neue</vt:lpstr>
      <vt:lpstr>Helvetica Neue Medium</vt:lpstr>
      <vt:lpstr>New_Template2</vt:lpstr>
      <vt:lpstr>Künstliche Intelligenz und Robotik</vt:lpstr>
      <vt:lpstr>Hast du gewusst, dass der Mensch bereits in der Antike versucht hat, künstliche Wesen zu erschaffen? </vt:lpstr>
      <vt:lpstr>Wir beschäftigen uns mit den Bemühungen von Menschen, intelligente Wesen und Maschinen zu bauen.</vt:lpstr>
      <vt:lpstr>A: Sucht Bilder von Beispielen für Roboter, die in Fabriken oder für die Unterhaltung genutzt werden.  Was können sie? Warum werden sie eingesetzt?   B: Sucht Bilder von Beispielen von Robotern, die in Filmen dargestellt wurden.   Was können sie? Sind sie “gut” oder “böse”?</vt:lpstr>
      <vt:lpstr>Und jetzt geht’s noch in die Tiefe!  1. Hier klicken &gt;&gt; die Sendungen über Künstliche Intelligenz und Robotik auf Ö1 macht Schule anhören.   2. E i n e Forschungfrage aussuchen und das Thema erarbeiten.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Ö1 Sendungen: Künstliche Intelligenz und Robotik</vt:lpstr>
      <vt:lpstr>PowerPoint-Präsentation</vt:lpstr>
      <vt:lpstr>Forschen, Recherchieren, Schreiben</vt:lpstr>
      <vt:lpstr>Spannend präsentieren … </vt:lpstr>
      <vt:lpstr>Ressourcen: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Künstliche Intelligenz und Robotik</dc:title>
  <cp:lastModifiedBy>Varga Philipp</cp:lastModifiedBy>
  <cp:revision>1</cp:revision>
  <dcterms:modified xsi:type="dcterms:W3CDTF">2022-07-26T08:00:36Z</dcterms:modified>
</cp:coreProperties>
</file>